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8" r:id="rId2"/>
    <p:sldMasterId id="2147483682" r:id="rId3"/>
    <p:sldMasterId id="2147483686" r:id="rId4"/>
    <p:sldMasterId id="2147483690" r:id="rId5"/>
    <p:sldMasterId id="2147483694" r:id="rId6"/>
    <p:sldMasterId id="2147483698" r:id="rId7"/>
    <p:sldMasterId id="2147483702" r:id="rId8"/>
    <p:sldMasterId id="2147483706" r:id="rId9"/>
    <p:sldMasterId id="2147483710" r:id="rId10"/>
  </p:sldMasterIdLst>
  <p:notesMasterIdLst>
    <p:notesMasterId r:id="rId45"/>
  </p:notesMasterIdLst>
  <p:sldIdLst>
    <p:sldId id="958" r:id="rId11"/>
    <p:sldId id="974" r:id="rId12"/>
    <p:sldId id="965" r:id="rId13"/>
    <p:sldId id="967" r:id="rId14"/>
    <p:sldId id="968" r:id="rId15"/>
    <p:sldId id="970" r:id="rId16"/>
    <p:sldId id="975" r:id="rId17"/>
    <p:sldId id="971" r:id="rId18"/>
    <p:sldId id="976" r:id="rId19"/>
    <p:sldId id="977" r:id="rId20"/>
    <p:sldId id="959" r:id="rId21"/>
    <p:sldId id="978" r:id="rId22"/>
    <p:sldId id="979" r:id="rId23"/>
    <p:sldId id="969" r:id="rId24"/>
    <p:sldId id="987" r:id="rId25"/>
    <p:sldId id="964" r:id="rId26"/>
    <p:sldId id="980" r:id="rId27"/>
    <p:sldId id="981" r:id="rId28"/>
    <p:sldId id="982" r:id="rId29"/>
    <p:sldId id="989" r:id="rId30"/>
    <p:sldId id="983" r:id="rId31"/>
    <p:sldId id="988" r:id="rId32"/>
    <p:sldId id="966" r:id="rId33"/>
    <p:sldId id="984" r:id="rId34"/>
    <p:sldId id="985" r:id="rId35"/>
    <p:sldId id="986" r:id="rId36"/>
    <p:sldId id="990" r:id="rId37"/>
    <p:sldId id="960" r:id="rId38"/>
    <p:sldId id="963" r:id="rId39"/>
    <p:sldId id="991" r:id="rId40"/>
    <p:sldId id="992" r:id="rId41"/>
    <p:sldId id="993" r:id="rId42"/>
    <p:sldId id="994" r:id="rId43"/>
    <p:sldId id="99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mc="http://schemas.openxmlformats.org/markup-compatibility/2006" xmlns:mv="urn:schemas-microsoft-com:mac:vml"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6CCFF"/>
    <a:srgbClr val="E23B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4" autoAdjust="0"/>
    <p:restoredTop sz="91138" autoAdjust="0"/>
  </p:normalViewPr>
  <p:slideViewPr>
    <p:cSldViewPr>
      <p:cViewPr>
        <p:scale>
          <a:sx n="103" d="100"/>
          <a:sy n="103" d="100"/>
        </p:scale>
        <p:origin x="-12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0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1C19C-1806-454F-93A3-1232FDAAAD28}" type="datetimeFigureOut">
              <a:rPr lang="en-US" altLang="ja-JP" smtClean="0"/>
              <a:pPr/>
              <a:t>17/03/23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938775-B227-4065-8A00-84450AE9CC1D}" type="slidenum">
              <a:rPr lang="en-US" smtClean="0"/>
              <a:pPr/>
              <a:t>‹#›</a:t>
            </a:fld>
            <a:endParaRPr lang="en-US" dirty="0"/>
          </a:p>
        </p:txBody>
      </p:sp>
    </p:spTree>
    <p:extLst>
      <p:ext uri="{BB962C8B-B14F-4D97-AF65-F5344CB8AC3E}">
        <p14:creationId xmlns:p14="http://schemas.microsoft.com/office/powerpoint/2010/main" val="31353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pPr/>
              <a:t>17/03/23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29B605-5494-4A60-8D19-C82BB5917EC4}" type="slidenum">
              <a:rPr lang="en-US" smtClean="0"/>
              <a:pPr/>
              <a:t>‹#›</a:t>
            </a:fld>
            <a:endParaRPr lang="en-US" dirty="0"/>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91374938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70345258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23871056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he E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29868050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54276993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20685350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he E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2973402417"/>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88679651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22198659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2310786166"/>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smtClean="0">
                <a:solidFill>
                  <a:prstClr val="black">
                    <a:tint val="75000"/>
                  </a:prstClr>
                </a:solidFill>
                <a:latin typeface="Calibri"/>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98061739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pPr/>
              <a:t>17/03/23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29B605-5494-4A60-8D19-C82BB5917EC4}" type="slidenum">
              <a:rPr lang="en-US" smtClean="0"/>
              <a:pPr/>
              <a:t>‹#›</a:t>
            </a:fld>
            <a:endParaRPr lang="en-US" dirty="0"/>
          </a:p>
        </p:txBody>
      </p:sp>
    </p:spTree>
    <p:extLst>
      <p:ext uri="{BB962C8B-B14F-4D97-AF65-F5344CB8AC3E}">
        <p14:creationId xmlns:p14="http://schemas.microsoft.com/office/powerpoint/2010/main" val="419148453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smtClean="0">
                <a:solidFill>
                  <a:prstClr val="black">
                    <a:tint val="75000"/>
                  </a:prstClr>
                </a:solidFill>
                <a:latin typeface="Calibri"/>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97387126"/>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he E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smtClean="0">
                <a:solidFill>
                  <a:prstClr val="black">
                    <a:tint val="75000"/>
                  </a:prstClr>
                </a:solidFill>
                <a:latin typeface="Calibri"/>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55289791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1271747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206674319"/>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57713324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57608616"/>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29568278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3367890412"/>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3229947769"/>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69215157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pPr/>
              <a:t>17/03/23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29B605-5494-4A60-8D19-C82BB5917EC4}" type="slidenum">
              <a:rPr lang="en-US" smtClean="0"/>
              <a:pPr/>
              <a:t>‹#›</a:t>
            </a:fld>
            <a:endParaRPr lang="en-US" dirty="0"/>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48756850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47784866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8642520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57964875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98132429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57600"/>
            <a:ext cx="7772400" cy="762000"/>
          </a:xfrm>
        </p:spPr>
        <p:txBody>
          <a:bodyPr anchor="t"/>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37250046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1757383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he En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657600"/>
            <a:ext cx="7772400" cy="762000"/>
          </a:xfrm>
        </p:spPr>
        <p:txBody>
          <a:bodyPr anchor="t"/>
          <a:lstStyle>
            <a:lvl1pPr algn="l">
              <a:defRPr>
                <a:solidFill>
                  <a:schemeClr val="bg1"/>
                </a:solidFill>
              </a:defRPr>
            </a:lvl1pPr>
          </a:lstStyle>
          <a:p>
            <a:r>
              <a:rPr lang="en-US" dirty="0" smtClean="0"/>
              <a:t>Questions?</a:t>
            </a:r>
            <a:endParaRPr lang="en-US" dirty="0"/>
          </a:p>
        </p:txBody>
      </p:sp>
      <p:sp>
        <p:nvSpPr>
          <p:cNvPr id="3" name="Subtitle 2"/>
          <p:cNvSpPr>
            <a:spLocks noGrp="1"/>
          </p:cNvSpPr>
          <p:nvPr>
            <p:ph type="subTitle" idx="1"/>
          </p:nvPr>
        </p:nvSpPr>
        <p:spPr>
          <a:xfrm>
            <a:off x="685800" y="4495798"/>
            <a:ext cx="7772400" cy="1676401"/>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pic>
        <p:nvPicPr>
          <p:cNvPr id="7" name="Picture 6" descr="photon_cloud.png"/>
          <p:cNvPicPr>
            <a:picLocks noChangeAspect="1"/>
          </p:cNvPicPr>
          <p:nvPr userDrawn="1"/>
        </p:nvPicPr>
        <p:blipFill>
          <a:blip r:embed="rId2" cstate="print"/>
          <a:stretch>
            <a:fillRect/>
          </a:stretch>
        </p:blipFill>
        <p:spPr>
          <a:xfrm>
            <a:off x="5985975" y="381000"/>
            <a:ext cx="2548425" cy="2667000"/>
          </a:xfrm>
          <a:prstGeom prst="rect">
            <a:avLst/>
          </a:prstGeom>
        </p:spPr>
      </p:pic>
    </p:spTree>
    <p:extLst>
      <p:ext uri="{BB962C8B-B14F-4D97-AF65-F5344CB8AC3E}">
        <p14:creationId xmlns:p14="http://schemas.microsoft.com/office/powerpoint/2010/main" val="128388785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theme" Target="../theme/theme10.xml"/><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theme" Target="../theme/theme3.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theme" Target="../theme/theme4.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theme" Target="../theme/theme5.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theme" Target="../theme/theme6.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theme" Target="../theme/theme7.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theme" Target="../theme/theme8.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theme" Target="../theme/theme9.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pPr/>
              <a:t>17/03/23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pPr/>
              <a:t>‹#›</a:t>
            </a:fld>
            <a:endParaRPr lang="en-US" dirty="0"/>
          </a:p>
        </p:txBody>
      </p:sp>
    </p:spTree>
    <p:extLst>
      <p:ext uri="{BB962C8B-B14F-4D97-AF65-F5344CB8AC3E}">
        <p14:creationId xmlns:p14="http://schemas.microsoft.com/office/powerpoint/2010/main" val="560103030"/>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77"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0918223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410498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1710505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523210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2246720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6586128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smtClean="0">
                <a:solidFill>
                  <a:prstClr val="black">
                    <a:tint val="75000"/>
                  </a:prstClr>
                </a:solidFill>
                <a:latin typeface="Calibri"/>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0525901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9807760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6C77-65E5-49AD-A6DC-B8467830586A}" type="datetimeFigureOut">
              <a:rPr lang="en-US" altLang="ja-JP" smtClean="0">
                <a:solidFill>
                  <a:prstClr val="black">
                    <a:tint val="75000"/>
                  </a:prstClr>
                </a:solidFill>
                <a:latin typeface="Calibri"/>
                <a:ea typeface="ＭＳ Ｐゴシック"/>
              </a:rPr>
              <a:pPr/>
              <a:t>17/03/23</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9B605-5494-4A60-8D19-C82BB5917EC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807897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9.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9.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9.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9.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9.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29.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8.png"/><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8518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49530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練り上げた企画</a:t>
            </a:r>
            <a:endParaRPr lang="en-US" sz="4800" dirty="0">
              <a:solidFill>
                <a:srgbClr val="404040"/>
              </a:solidFill>
              <a:latin typeface="メイリオ"/>
              <a:ea typeface="メイリオ"/>
              <a:cs typeface="メイリオ"/>
            </a:endParaRPr>
          </a:p>
        </p:txBody>
      </p:sp>
    </p:spTree>
    <p:extLst>
      <p:ext uri="{BB962C8B-B14F-4D97-AF65-F5344CB8AC3E}">
        <p14:creationId xmlns:p14="http://schemas.microsoft.com/office/powerpoint/2010/main" val="287181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amen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14400"/>
            <a:ext cx="4951755" cy="5350798"/>
          </a:xfrm>
          <a:prstGeom prst="rect">
            <a:avLst/>
          </a:prstGeom>
        </p:spPr>
      </p:pic>
    </p:spTree>
    <p:extLst>
      <p:ext uri="{BB962C8B-B14F-4D97-AF65-F5344CB8AC3E}">
        <p14:creationId xmlns:p14="http://schemas.microsoft.com/office/powerpoint/2010/main" val="160078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amen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14400"/>
            <a:ext cx="4951755" cy="5350798"/>
          </a:xfrm>
          <a:prstGeom prst="rect">
            <a:avLst/>
          </a:prstGeom>
        </p:spPr>
      </p:pic>
      <p:pic>
        <p:nvPicPr>
          <p:cNvPr id="14" name="Picture 13" descr="ramen_ten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9200"/>
            <a:ext cx="3429000" cy="5644444"/>
          </a:xfrm>
          <a:prstGeom prst="rect">
            <a:avLst/>
          </a:prstGeom>
        </p:spPr>
      </p:pic>
    </p:spTree>
    <p:extLst>
      <p:ext uri="{BB962C8B-B14F-4D97-AF65-F5344CB8AC3E}">
        <p14:creationId xmlns:p14="http://schemas.microsoft.com/office/powerpoint/2010/main" val="3605176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amen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14400"/>
            <a:ext cx="4951755" cy="5350798"/>
          </a:xfrm>
          <a:prstGeom prst="rect">
            <a:avLst/>
          </a:prstGeom>
        </p:spPr>
      </p:pic>
      <p:pic>
        <p:nvPicPr>
          <p:cNvPr id="14" name="Picture 13" descr="ramen_ten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9200"/>
            <a:ext cx="3429000" cy="5644444"/>
          </a:xfrm>
          <a:prstGeom prst="rect">
            <a:avLst/>
          </a:prstGeom>
        </p:spPr>
      </p:pic>
      <p:pic>
        <p:nvPicPr>
          <p:cNvPr id="15" name="Picture 14" descr="ramen_megane_kumo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787" y="1219200"/>
            <a:ext cx="3986213" cy="4724400"/>
          </a:xfrm>
          <a:prstGeom prst="rect">
            <a:avLst/>
          </a:prstGeom>
        </p:spPr>
      </p:pic>
    </p:spTree>
    <p:extLst>
      <p:ext uri="{BB962C8B-B14F-4D97-AF65-F5344CB8AC3E}">
        <p14:creationId xmlns:p14="http://schemas.microsoft.com/office/powerpoint/2010/main" val="3605176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ameny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914400"/>
            <a:ext cx="4951755" cy="5350798"/>
          </a:xfrm>
          <a:prstGeom prst="rect">
            <a:avLst/>
          </a:prstGeom>
        </p:spPr>
      </p:pic>
      <p:pic>
        <p:nvPicPr>
          <p:cNvPr id="14" name="Picture 13" descr="ramen_ten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9200"/>
            <a:ext cx="3429000" cy="5644444"/>
          </a:xfrm>
          <a:prstGeom prst="rect">
            <a:avLst/>
          </a:prstGeom>
        </p:spPr>
      </p:pic>
      <p:pic>
        <p:nvPicPr>
          <p:cNvPr id="15" name="Picture 14" descr="ramen_megane_kumor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787" y="1219200"/>
            <a:ext cx="3986213" cy="4724400"/>
          </a:xfrm>
          <a:prstGeom prst="rect">
            <a:avLst/>
          </a:prstGeom>
        </p:spPr>
      </p:pic>
      <p:sp>
        <p:nvSpPr>
          <p:cNvPr id="5" name="TextBox 4"/>
          <p:cNvSpPr txBox="1"/>
          <p:nvPr/>
        </p:nvSpPr>
        <p:spPr>
          <a:xfrm>
            <a:off x="0" y="2895600"/>
            <a:ext cx="9144000" cy="144655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ja-JP" altLang="en-US" sz="8800" dirty="0" smtClean="0">
                <a:solidFill>
                  <a:schemeClr val="tx1">
                    <a:lumMod val="75000"/>
                    <a:lumOff val="25000"/>
                  </a:schemeClr>
                </a:solidFill>
                <a:latin typeface="メイリオ"/>
                <a:ea typeface="メイリオ"/>
                <a:cs typeface="メイリオ"/>
              </a:rPr>
              <a:t>対戦ラーメン戦争</a:t>
            </a:r>
            <a:endParaRPr lang="en-US" sz="8800" dirty="0">
              <a:solidFill>
                <a:schemeClr val="tx1">
                  <a:lumMod val="75000"/>
                  <a:lumOff val="25000"/>
                </a:schemeClr>
              </a:solidFill>
              <a:latin typeface="メイリオ"/>
              <a:ea typeface="メイリオ"/>
              <a:cs typeface="メイリオ"/>
            </a:endParaRPr>
          </a:p>
        </p:txBody>
      </p:sp>
    </p:spTree>
    <p:extLst>
      <p:ext uri="{BB962C8B-B14F-4D97-AF65-F5344CB8AC3E}">
        <p14:creationId xmlns:p14="http://schemas.microsoft.com/office/powerpoint/2010/main" val="194045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895600"/>
            <a:ext cx="9144000" cy="144655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ja-JP" sz="8800" dirty="0" smtClean="0">
                <a:solidFill>
                  <a:schemeClr val="tx1">
                    <a:lumMod val="75000"/>
                    <a:lumOff val="25000"/>
                  </a:schemeClr>
                </a:solidFill>
                <a:latin typeface="メイリオ"/>
                <a:ea typeface="メイリオ"/>
                <a:cs typeface="メイリオ"/>
              </a:rPr>
              <a:t>Mission1</a:t>
            </a:r>
            <a:endParaRPr lang="en-US" sz="8800" dirty="0">
              <a:solidFill>
                <a:schemeClr val="tx1">
                  <a:lumMod val="75000"/>
                  <a:lumOff val="25000"/>
                </a:schemeClr>
              </a:solidFill>
              <a:latin typeface="メイリオ"/>
              <a:ea typeface="メイリオ"/>
              <a:cs typeface="メイリオ"/>
            </a:endParaRPr>
          </a:p>
        </p:txBody>
      </p:sp>
    </p:spTree>
    <p:extLst>
      <p:ext uri="{BB962C8B-B14F-4D97-AF65-F5344CB8AC3E}">
        <p14:creationId xmlns:p14="http://schemas.microsoft.com/office/powerpoint/2010/main" val="1044364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ramen_ten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2407158" cy="3962400"/>
          </a:xfrm>
          <a:prstGeom prst="rect">
            <a:avLst/>
          </a:prstGeom>
        </p:spPr>
      </p:pic>
    </p:spTree>
    <p:extLst>
      <p:ext uri="{BB962C8B-B14F-4D97-AF65-F5344CB8AC3E}">
        <p14:creationId xmlns:p14="http://schemas.microsoft.com/office/powerpoint/2010/main" val="1910205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ramen_ten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2407158" cy="3962400"/>
          </a:xfrm>
          <a:prstGeom prst="rect">
            <a:avLst/>
          </a:prstGeom>
        </p:spPr>
      </p:pic>
      <p:sp>
        <p:nvSpPr>
          <p:cNvPr id="2" name="Cross 1"/>
          <p:cNvSpPr/>
          <p:nvPr/>
        </p:nvSpPr>
        <p:spPr>
          <a:xfrm>
            <a:off x="1981200" y="2952450"/>
            <a:ext cx="1066800" cy="1066800"/>
          </a:xfrm>
          <a:prstGeom prst="plus">
            <a:avLst>
              <a:gd name="adj" fmla="val 4233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3" name="Picture 2" descr="noodle_maker_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67" y="1600200"/>
            <a:ext cx="7001933" cy="3938587"/>
          </a:xfrm>
          <a:prstGeom prst="rect">
            <a:avLst/>
          </a:prstGeom>
        </p:spPr>
      </p:pic>
      <p:pic>
        <p:nvPicPr>
          <p:cNvPr id="9" name="Picture 8" descr="food_men_chuk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952" y="1295400"/>
            <a:ext cx="1602137" cy="1602137"/>
          </a:xfrm>
          <a:prstGeom prst="rect">
            <a:avLst/>
          </a:prstGeom>
        </p:spPr>
      </p:pic>
    </p:spTree>
    <p:extLst>
      <p:ext uri="{BB962C8B-B14F-4D97-AF65-F5344CB8AC3E}">
        <p14:creationId xmlns:p14="http://schemas.microsoft.com/office/powerpoint/2010/main" val="414112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ramen_ten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71600"/>
            <a:ext cx="2407158" cy="3962400"/>
          </a:xfrm>
          <a:prstGeom prst="rect">
            <a:avLst/>
          </a:prstGeom>
        </p:spPr>
      </p:pic>
      <p:sp>
        <p:nvSpPr>
          <p:cNvPr id="2" name="Cross 1"/>
          <p:cNvSpPr/>
          <p:nvPr/>
        </p:nvSpPr>
        <p:spPr>
          <a:xfrm>
            <a:off x="1981200" y="2952450"/>
            <a:ext cx="1066800" cy="1066800"/>
          </a:xfrm>
          <a:prstGeom prst="plus">
            <a:avLst>
              <a:gd name="adj" fmla="val 4233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3" name="Picture 2" descr="noodle_maker_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67" y="1600200"/>
            <a:ext cx="7001933" cy="3938587"/>
          </a:xfrm>
          <a:prstGeom prst="rect">
            <a:avLst/>
          </a:prstGeom>
        </p:spPr>
      </p:pic>
      <p:pic>
        <p:nvPicPr>
          <p:cNvPr id="9" name="Picture 8" descr="food_men_chuk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952" y="1295400"/>
            <a:ext cx="1602137" cy="1602137"/>
          </a:xfrm>
          <a:prstGeom prst="rect">
            <a:avLst/>
          </a:prstGeom>
        </p:spPr>
      </p:pic>
      <p:pic>
        <p:nvPicPr>
          <p:cNvPr id="10" name="Picture 9" descr="food_ram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596" y="2419050"/>
            <a:ext cx="2323004" cy="2265591"/>
          </a:xfrm>
          <a:prstGeom prst="rect">
            <a:avLst/>
          </a:prstGeom>
        </p:spPr>
      </p:pic>
      <p:sp>
        <p:nvSpPr>
          <p:cNvPr id="4" name="Equal 3"/>
          <p:cNvSpPr/>
          <p:nvPr/>
        </p:nvSpPr>
        <p:spPr>
          <a:xfrm>
            <a:off x="5486400" y="3028650"/>
            <a:ext cx="990600" cy="838200"/>
          </a:xfrm>
          <a:prstGeom prst="mathEqual">
            <a:avLst>
              <a:gd name="adj1" fmla="val 16166"/>
              <a:gd name="adj2" fmla="val 1176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1123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0"/>
            <a:ext cx="7001933" cy="3938587"/>
          </a:xfrm>
          <a:prstGeom prst="rect">
            <a:avLst/>
          </a:prstGeom>
        </p:spPr>
      </p:pic>
      <p:pic>
        <p:nvPicPr>
          <p:cNvPr id="11" name="Picture 10"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6" y="607663"/>
            <a:ext cx="1373537" cy="1373537"/>
          </a:xfrm>
          <a:prstGeom prst="rect">
            <a:avLst/>
          </a:prstGeom>
        </p:spPr>
      </p:pic>
      <p:pic>
        <p:nvPicPr>
          <p:cNvPr id="13" name="Picture 12"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796" y="2207863"/>
            <a:ext cx="1068737" cy="1068737"/>
          </a:xfrm>
          <a:prstGeom prst="rect">
            <a:avLst/>
          </a:prstGeom>
        </p:spPr>
      </p:pic>
      <p:pic>
        <p:nvPicPr>
          <p:cNvPr id="15" name="Picture 14"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 y="0"/>
            <a:ext cx="7001933" cy="3938587"/>
          </a:xfrm>
          <a:prstGeom prst="rect">
            <a:avLst/>
          </a:prstGeom>
        </p:spPr>
      </p:pic>
      <p:sp>
        <p:nvSpPr>
          <p:cNvPr id="5" name="Oval Callout 4"/>
          <p:cNvSpPr/>
          <p:nvPr/>
        </p:nvSpPr>
        <p:spPr>
          <a:xfrm>
            <a:off x="5334000" y="381000"/>
            <a:ext cx="3810000" cy="1752600"/>
          </a:xfrm>
          <a:prstGeom prst="wedgeEllipseCallout">
            <a:avLst>
              <a:gd name="adj1" fmla="val -60880"/>
              <a:gd name="adj2" fmla="val 632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麺を茹でろ！</a:t>
            </a:r>
            <a:endParaRPr lang="en-US" sz="3200" dirty="0">
              <a:latin typeface="メイリオ"/>
              <a:ea typeface="メイリオ"/>
              <a:cs typeface="メイリオ"/>
            </a:endParaRPr>
          </a:p>
        </p:txBody>
      </p:sp>
    </p:spTree>
    <p:extLst>
      <p:ext uri="{BB962C8B-B14F-4D97-AF65-F5344CB8AC3E}">
        <p14:creationId xmlns:p14="http://schemas.microsoft.com/office/powerpoint/2010/main" val="344067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en-US" dirty="0" smtClean="0">
                <a:solidFill>
                  <a:schemeClr val="tx1">
                    <a:lumMod val="85000"/>
                    <a:lumOff val="15000"/>
                  </a:schemeClr>
                </a:solidFill>
              </a:rPr>
              <a:t>チーム紹介</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6" name="Picture 5" descr="スクリーンショット 2017-03-23 11.3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19200"/>
            <a:ext cx="1524000" cy="1524000"/>
          </a:xfrm>
          <a:prstGeom prst="rect">
            <a:avLst/>
          </a:prstGeom>
        </p:spPr>
      </p:pic>
      <p:pic>
        <p:nvPicPr>
          <p:cNvPr id="7" name="Picture 6" descr="スクリーンショット 2017-03-23 11.34.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876800"/>
            <a:ext cx="1524000" cy="1524000"/>
          </a:xfrm>
          <a:prstGeom prst="rect">
            <a:avLst/>
          </a:prstGeom>
        </p:spPr>
      </p:pic>
      <p:pic>
        <p:nvPicPr>
          <p:cNvPr id="8" name="Picture 7" descr="スクリーンショット 2017-03-23 11.36.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3048000"/>
            <a:ext cx="1531582" cy="1524000"/>
          </a:xfrm>
          <a:prstGeom prst="rect">
            <a:avLst/>
          </a:prstGeom>
        </p:spPr>
      </p:pic>
      <p:sp>
        <p:nvSpPr>
          <p:cNvPr id="9" name="Folded Corner 8"/>
          <p:cNvSpPr/>
          <p:nvPr/>
        </p:nvSpPr>
        <p:spPr>
          <a:xfrm>
            <a:off x="304800" y="1143000"/>
            <a:ext cx="8458200" cy="1676400"/>
          </a:xfrm>
          <a:prstGeom prst="foldedCorner">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209800" y="17526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209800" y="22860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86000" y="1840468"/>
            <a:ext cx="3810000" cy="369332"/>
          </a:xfrm>
          <a:prstGeom prst="rect">
            <a:avLst/>
          </a:prstGeom>
          <a:noFill/>
        </p:spPr>
        <p:txBody>
          <a:bodyPr wrap="square" rtlCol="0">
            <a:spAutoFit/>
          </a:bodyPr>
          <a:lstStyle/>
          <a:p>
            <a:r>
              <a:rPr lang="ja-JP" altLang="en-US" dirty="0" smtClean="0">
                <a:solidFill>
                  <a:schemeClr val="tx1">
                    <a:lumMod val="65000"/>
                    <a:lumOff val="35000"/>
                  </a:schemeClr>
                </a:solidFill>
                <a:latin typeface="メイリオ"/>
                <a:ea typeface="メイリオ"/>
                <a:cs typeface="メイリオ"/>
              </a:rPr>
              <a:t>ゲーム設計、プログラミング</a:t>
            </a:r>
            <a:endParaRPr lang="en-US" dirty="0">
              <a:solidFill>
                <a:schemeClr val="tx1">
                  <a:lumMod val="65000"/>
                  <a:lumOff val="35000"/>
                </a:schemeClr>
              </a:solidFill>
              <a:latin typeface="メイリオ"/>
              <a:ea typeface="メイリオ"/>
              <a:cs typeface="メイリオ"/>
            </a:endParaRPr>
          </a:p>
        </p:txBody>
      </p:sp>
      <p:sp>
        <p:nvSpPr>
          <p:cNvPr id="14" name="TextBox 13"/>
          <p:cNvSpPr txBox="1"/>
          <p:nvPr/>
        </p:nvSpPr>
        <p:spPr>
          <a:xfrm>
            <a:off x="2209800" y="1371600"/>
            <a:ext cx="3810000" cy="369332"/>
          </a:xfrm>
          <a:prstGeom prst="rect">
            <a:avLst/>
          </a:prstGeom>
          <a:noFill/>
        </p:spPr>
        <p:txBody>
          <a:bodyPr wrap="square" rtlCol="0">
            <a:spAutoFit/>
          </a:bodyPr>
          <a:lstStyle/>
          <a:p>
            <a:r>
              <a:rPr lang="en-US" dirty="0" smtClean="0">
                <a:solidFill>
                  <a:schemeClr val="tx1">
                    <a:lumMod val="65000"/>
                    <a:lumOff val="35000"/>
                  </a:schemeClr>
                </a:solidFill>
                <a:latin typeface="メイリオ"/>
                <a:ea typeface="メイリオ"/>
                <a:cs typeface="メイリオ"/>
              </a:rPr>
              <a:t> @</a:t>
            </a:r>
            <a:r>
              <a:rPr lang="en-US" dirty="0" err="1" smtClean="0">
                <a:solidFill>
                  <a:schemeClr val="tx1">
                    <a:lumMod val="65000"/>
                    <a:lumOff val="35000"/>
                  </a:schemeClr>
                </a:solidFill>
                <a:latin typeface="メイリオ"/>
                <a:ea typeface="メイリオ"/>
                <a:cs typeface="メイリオ"/>
              </a:rPr>
              <a:t>kazumalab</a:t>
            </a:r>
            <a:endParaRPr lang="en-US" dirty="0">
              <a:solidFill>
                <a:schemeClr val="tx1">
                  <a:lumMod val="65000"/>
                  <a:lumOff val="35000"/>
                </a:schemeClr>
              </a:solidFill>
              <a:latin typeface="メイリオ"/>
              <a:ea typeface="メイリオ"/>
              <a:cs typeface="メイリオ"/>
            </a:endParaRPr>
          </a:p>
        </p:txBody>
      </p:sp>
      <p:sp>
        <p:nvSpPr>
          <p:cNvPr id="15" name="Folded Corner 14"/>
          <p:cNvSpPr/>
          <p:nvPr/>
        </p:nvSpPr>
        <p:spPr>
          <a:xfrm>
            <a:off x="304800" y="2971800"/>
            <a:ext cx="8458200" cy="1676400"/>
          </a:xfrm>
          <a:prstGeom prst="foldedCorner">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209800" y="35814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209800" y="41148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86000" y="3669268"/>
            <a:ext cx="3810000" cy="369332"/>
          </a:xfrm>
          <a:prstGeom prst="rect">
            <a:avLst/>
          </a:prstGeom>
          <a:noFill/>
        </p:spPr>
        <p:txBody>
          <a:bodyPr wrap="square" rtlCol="0">
            <a:spAutoFit/>
          </a:bodyPr>
          <a:lstStyle/>
          <a:p>
            <a:r>
              <a:rPr lang="en-US" dirty="0" smtClean="0">
                <a:solidFill>
                  <a:schemeClr val="tx1">
                    <a:lumMod val="65000"/>
                    <a:lumOff val="35000"/>
                  </a:schemeClr>
                </a:solidFill>
                <a:latin typeface="メイリオ"/>
                <a:ea typeface="メイリオ"/>
                <a:cs typeface="メイリオ"/>
              </a:rPr>
              <a:t>3D</a:t>
            </a:r>
            <a:r>
              <a:rPr lang="ja-JP" altLang="en-US" dirty="0" smtClean="0">
                <a:solidFill>
                  <a:schemeClr val="tx1">
                    <a:lumMod val="65000"/>
                    <a:lumOff val="35000"/>
                  </a:schemeClr>
                </a:solidFill>
                <a:latin typeface="メイリオ"/>
                <a:ea typeface="メイリオ"/>
                <a:cs typeface="メイリオ"/>
              </a:rPr>
              <a:t>モデリング</a:t>
            </a:r>
            <a:endParaRPr lang="en-US" dirty="0">
              <a:solidFill>
                <a:schemeClr val="tx1">
                  <a:lumMod val="65000"/>
                  <a:lumOff val="35000"/>
                </a:schemeClr>
              </a:solidFill>
              <a:latin typeface="メイリオ"/>
              <a:ea typeface="メイリオ"/>
              <a:cs typeface="メイリオ"/>
            </a:endParaRPr>
          </a:p>
        </p:txBody>
      </p:sp>
      <p:sp>
        <p:nvSpPr>
          <p:cNvPr id="19" name="TextBox 18"/>
          <p:cNvSpPr txBox="1"/>
          <p:nvPr/>
        </p:nvSpPr>
        <p:spPr>
          <a:xfrm>
            <a:off x="2209800" y="3200400"/>
            <a:ext cx="3810000" cy="369332"/>
          </a:xfrm>
          <a:prstGeom prst="rect">
            <a:avLst/>
          </a:prstGeom>
          <a:noFill/>
        </p:spPr>
        <p:txBody>
          <a:bodyPr wrap="square" rtlCol="0">
            <a:spAutoFit/>
          </a:bodyPr>
          <a:lstStyle/>
          <a:p>
            <a:r>
              <a:rPr lang="en-US" dirty="0" smtClean="0">
                <a:solidFill>
                  <a:schemeClr val="tx1">
                    <a:lumMod val="65000"/>
                    <a:lumOff val="35000"/>
                  </a:schemeClr>
                </a:solidFill>
                <a:latin typeface="メイリオ"/>
                <a:ea typeface="メイリオ"/>
                <a:cs typeface="メイリオ"/>
              </a:rPr>
              <a:t> @</a:t>
            </a:r>
            <a:r>
              <a:rPr lang="en-US" dirty="0" err="1" smtClean="0">
                <a:solidFill>
                  <a:schemeClr val="tx1">
                    <a:lumMod val="65000"/>
                    <a:lumOff val="35000"/>
                  </a:schemeClr>
                </a:solidFill>
                <a:latin typeface="メイリオ"/>
                <a:ea typeface="メイリオ"/>
                <a:cs typeface="メイリオ"/>
              </a:rPr>
              <a:t>nakajun_b</a:t>
            </a:r>
            <a:endParaRPr lang="en-US" dirty="0">
              <a:solidFill>
                <a:schemeClr val="tx1">
                  <a:lumMod val="65000"/>
                  <a:lumOff val="35000"/>
                </a:schemeClr>
              </a:solidFill>
              <a:latin typeface="メイリオ"/>
              <a:ea typeface="メイリオ"/>
              <a:cs typeface="メイリオ"/>
            </a:endParaRPr>
          </a:p>
        </p:txBody>
      </p:sp>
      <p:sp>
        <p:nvSpPr>
          <p:cNvPr id="20" name="Folded Corner 19"/>
          <p:cNvSpPr/>
          <p:nvPr/>
        </p:nvSpPr>
        <p:spPr>
          <a:xfrm>
            <a:off x="304800" y="4800600"/>
            <a:ext cx="8458200" cy="1676400"/>
          </a:xfrm>
          <a:prstGeom prst="foldedCorner">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2209800" y="54102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209800" y="5943600"/>
            <a:ext cx="4953000" cy="0"/>
          </a:xfrm>
          <a:prstGeom prst="line">
            <a:avLst/>
          </a:prstGeom>
          <a:ln w="952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286000" y="5498068"/>
            <a:ext cx="3810000" cy="369332"/>
          </a:xfrm>
          <a:prstGeom prst="rect">
            <a:avLst/>
          </a:prstGeom>
          <a:noFill/>
        </p:spPr>
        <p:txBody>
          <a:bodyPr wrap="square" rtlCol="0">
            <a:spAutoFit/>
          </a:bodyPr>
          <a:lstStyle/>
          <a:p>
            <a:r>
              <a:rPr lang="ja-JP" altLang="en-US" dirty="0" smtClean="0">
                <a:solidFill>
                  <a:schemeClr val="tx1">
                    <a:lumMod val="65000"/>
                    <a:lumOff val="35000"/>
                  </a:schemeClr>
                </a:solidFill>
                <a:latin typeface="メイリオ"/>
                <a:ea typeface="メイリオ"/>
                <a:cs typeface="メイリオ"/>
              </a:rPr>
              <a:t>雑用</a:t>
            </a:r>
            <a:endParaRPr lang="en-US" dirty="0">
              <a:solidFill>
                <a:schemeClr val="tx1">
                  <a:lumMod val="65000"/>
                  <a:lumOff val="35000"/>
                </a:schemeClr>
              </a:solidFill>
              <a:latin typeface="メイリオ"/>
              <a:ea typeface="メイリオ"/>
              <a:cs typeface="メイリオ"/>
            </a:endParaRPr>
          </a:p>
        </p:txBody>
      </p:sp>
      <p:sp>
        <p:nvSpPr>
          <p:cNvPr id="24" name="TextBox 23"/>
          <p:cNvSpPr txBox="1"/>
          <p:nvPr/>
        </p:nvSpPr>
        <p:spPr>
          <a:xfrm>
            <a:off x="2209800" y="5029200"/>
            <a:ext cx="3810000" cy="369332"/>
          </a:xfrm>
          <a:prstGeom prst="rect">
            <a:avLst/>
          </a:prstGeom>
          <a:noFill/>
        </p:spPr>
        <p:txBody>
          <a:bodyPr wrap="square" rtlCol="0">
            <a:spAutoFit/>
          </a:bodyPr>
          <a:lstStyle/>
          <a:p>
            <a:r>
              <a:rPr lang="en-US" dirty="0" smtClean="0">
                <a:solidFill>
                  <a:schemeClr val="tx1">
                    <a:lumMod val="65000"/>
                    <a:lumOff val="35000"/>
                  </a:schemeClr>
                </a:solidFill>
                <a:latin typeface="メイリオ"/>
                <a:ea typeface="メイリオ"/>
                <a:cs typeface="メイリオ"/>
              </a:rPr>
              <a:t> @</a:t>
            </a:r>
            <a:r>
              <a:rPr lang="en-US" dirty="0" err="1" smtClean="0">
                <a:solidFill>
                  <a:schemeClr val="tx1">
                    <a:lumMod val="65000"/>
                    <a:lumOff val="35000"/>
                  </a:schemeClr>
                </a:solidFill>
                <a:latin typeface="メイリオ"/>
                <a:ea typeface="メイリオ"/>
                <a:cs typeface="メイリオ"/>
              </a:rPr>
              <a:t>takashijona</a:t>
            </a:r>
            <a:endParaRPr lang="en-US" dirty="0">
              <a:solidFill>
                <a:schemeClr val="tx1">
                  <a:lumMod val="65000"/>
                  <a:lumOff val="35000"/>
                </a:schemeClr>
              </a:solidFill>
              <a:latin typeface="メイリオ"/>
              <a:ea typeface="メイリオ"/>
              <a:cs typeface="メイリオ"/>
            </a:endParaRPr>
          </a:p>
        </p:txBody>
      </p:sp>
    </p:spTree>
    <p:extLst>
      <p:ext uri="{BB962C8B-B14F-4D97-AF65-F5344CB8AC3E}">
        <p14:creationId xmlns:p14="http://schemas.microsoft.com/office/powerpoint/2010/main" val="23289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0"/>
            <a:ext cx="7001933" cy="3938587"/>
          </a:xfrm>
          <a:prstGeom prst="rect">
            <a:avLst/>
          </a:prstGeom>
        </p:spPr>
      </p:pic>
      <p:pic>
        <p:nvPicPr>
          <p:cNvPr id="11" name="Picture 10"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6" y="607663"/>
            <a:ext cx="1373537" cy="1373537"/>
          </a:xfrm>
          <a:prstGeom prst="rect">
            <a:avLst/>
          </a:prstGeom>
        </p:spPr>
      </p:pic>
      <p:pic>
        <p:nvPicPr>
          <p:cNvPr id="13" name="Picture 12"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796" y="2207863"/>
            <a:ext cx="1068737" cy="1068737"/>
          </a:xfrm>
          <a:prstGeom prst="rect">
            <a:avLst/>
          </a:prstGeom>
        </p:spPr>
      </p:pic>
      <p:pic>
        <p:nvPicPr>
          <p:cNvPr id="15" name="Picture 14"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 y="0"/>
            <a:ext cx="7001933" cy="3938587"/>
          </a:xfrm>
          <a:prstGeom prst="rect">
            <a:avLst/>
          </a:prstGeom>
        </p:spPr>
      </p:pic>
      <p:pic>
        <p:nvPicPr>
          <p:cNvPr id="16" name="Picture 15"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7" y="3048000"/>
            <a:ext cx="7001933" cy="3938587"/>
          </a:xfrm>
          <a:prstGeom prst="rect">
            <a:avLst/>
          </a:prstGeom>
        </p:spPr>
      </p:pic>
      <p:pic>
        <p:nvPicPr>
          <p:cNvPr id="17" name="Picture 16"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4419600"/>
            <a:ext cx="990600" cy="990600"/>
          </a:xfrm>
          <a:prstGeom prst="rect">
            <a:avLst/>
          </a:prstGeom>
        </p:spPr>
      </p:pic>
      <p:pic>
        <p:nvPicPr>
          <p:cNvPr id="18" name="Picture 17" descr="food_men_chu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663" y="5255863"/>
            <a:ext cx="1068737" cy="1068737"/>
          </a:xfrm>
          <a:prstGeom prst="rect">
            <a:avLst/>
          </a:prstGeom>
        </p:spPr>
      </p:pic>
      <p:pic>
        <p:nvPicPr>
          <p:cNvPr id="19" name="Picture 18"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048000"/>
            <a:ext cx="7001933" cy="3938587"/>
          </a:xfrm>
          <a:prstGeom prst="rect">
            <a:avLst/>
          </a:prstGeom>
        </p:spPr>
      </p:pic>
      <p:sp>
        <p:nvSpPr>
          <p:cNvPr id="5" name="Oval Callout 4"/>
          <p:cNvSpPr/>
          <p:nvPr/>
        </p:nvSpPr>
        <p:spPr>
          <a:xfrm>
            <a:off x="5334000" y="381000"/>
            <a:ext cx="3810000" cy="1752600"/>
          </a:xfrm>
          <a:prstGeom prst="wedgeEllipseCallout">
            <a:avLst>
              <a:gd name="adj1" fmla="val -60880"/>
              <a:gd name="adj2" fmla="val 632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麺を茹でろ！</a:t>
            </a:r>
            <a:endParaRPr lang="en-US" sz="3200" dirty="0">
              <a:latin typeface="メイリオ"/>
              <a:ea typeface="メイリオ"/>
              <a:cs typeface="メイリオ"/>
            </a:endParaRPr>
          </a:p>
        </p:txBody>
      </p:sp>
      <p:sp>
        <p:nvSpPr>
          <p:cNvPr id="20" name="Oval Callout 19"/>
          <p:cNvSpPr/>
          <p:nvPr/>
        </p:nvSpPr>
        <p:spPr>
          <a:xfrm>
            <a:off x="228600" y="4114800"/>
            <a:ext cx="3810000" cy="1752600"/>
          </a:xfrm>
          <a:prstGeom prst="wedgeEllipseCallout">
            <a:avLst>
              <a:gd name="adj1" fmla="val 56915"/>
              <a:gd name="adj2" fmla="val 4632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匠の手捌きで湯切りせよ！</a:t>
            </a:r>
            <a:endParaRPr lang="en-US" sz="3200" dirty="0">
              <a:latin typeface="メイリオ"/>
              <a:ea typeface="メイリオ"/>
              <a:cs typeface="メイリオ"/>
            </a:endParaRPr>
          </a:p>
        </p:txBody>
      </p:sp>
    </p:spTree>
    <p:extLst>
      <p:ext uri="{BB962C8B-B14F-4D97-AF65-F5344CB8AC3E}">
        <p14:creationId xmlns:p14="http://schemas.microsoft.com/office/powerpoint/2010/main" val="341740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ood_ram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019880"/>
            <a:ext cx="4648200" cy="4533320"/>
          </a:xfrm>
          <a:prstGeom prst="rect">
            <a:avLst/>
          </a:prstGeom>
        </p:spPr>
      </p:pic>
      <p:sp>
        <p:nvSpPr>
          <p:cNvPr id="8" name="Oval Callout 7"/>
          <p:cNvSpPr/>
          <p:nvPr/>
        </p:nvSpPr>
        <p:spPr>
          <a:xfrm>
            <a:off x="5334000" y="381000"/>
            <a:ext cx="3810000" cy="1752600"/>
          </a:xfrm>
          <a:prstGeom prst="wedgeEllipseCallout">
            <a:avLst>
              <a:gd name="adj1" fmla="val -60880"/>
              <a:gd name="adj2" fmla="val 632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美味そうに</a:t>
            </a:r>
            <a:r>
              <a:rPr lang="en-US" altLang="ja-JP" sz="3200" dirty="0" smtClean="0">
                <a:latin typeface="メイリオ"/>
                <a:ea typeface="メイリオ"/>
                <a:cs typeface="メイリオ"/>
              </a:rPr>
              <a:t/>
            </a:r>
            <a:br>
              <a:rPr lang="en-US" altLang="ja-JP" sz="3200" dirty="0" smtClean="0">
                <a:latin typeface="メイリオ"/>
                <a:ea typeface="メイリオ"/>
                <a:cs typeface="メイリオ"/>
              </a:rPr>
            </a:br>
            <a:r>
              <a:rPr lang="ja-JP" altLang="en-US" sz="3200" dirty="0" smtClean="0">
                <a:latin typeface="メイリオ"/>
                <a:ea typeface="メイリオ"/>
                <a:cs typeface="メイリオ"/>
              </a:rPr>
              <a:t>盛り付けろ！</a:t>
            </a:r>
            <a:endParaRPr lang="en-US" sz="3200" dirty="0">
              <a:latin typeface="メイリオ"/>
              <a:ea typeface="メイリオ"/>
              <a:cs typeface="メイリオ"/>
            </a:endParaRPr>
          </a:p>
        </p:txBody>
      </p:sp>
    </p:spTree>
    <p:extLst>
      <p:ext uri="{BB962C8B-B14F-4D97-AF65-F5344CB8AC3E}">
        <p14:creationId xmlns:p14="http://schemas.microsoft.com/office/powerpoint/2010/main" val="2133844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895600"/>
            <a:ext cx="9144000" cy="144655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altLang="ja-JP" sz="8800" dirty="0" smtClean="0">
                <a:solidFill>
                  <a:schemeClr val="tx1">
                    <a:lumMod val="75000"/>
                    <a:lumOff val="25000"/>
                  </a:schemeClr>
                </a:solidFill>
                <a:latin typeface="メイリオ"/>
                <a:ea typeface="メイリオ"/>
                <a:cs typeface="メイリオ"/>
              </a:rPr>
              <a:t>Mission2</a:t>
            </a:r>
            <a:endParaRPr lang="en-US" sz="8800" dirty="0">
              <a:solidFill>
                <a:schemeClr val="tx1">
                  <a:lumMod val="75000"/>
                  <a:lumOff val="25000"/>
                </a:schemeClr>
              </a:solidFill>
              <a:latin typeface="メイリオ"/>
              <a:ea typeface="メイリオ"/>
              <a:cs typeface="メイリオ"/>
            </a:endParaRPr>
          </a:p>
        </p:txBody>
      </p:sp>
    </p:spTree>
    <p:extLst>
      <p:ext uri="{BB962C8B-B14F-4D97-AF65-F5344CB8AC3E}">
        <p14:creationId xmlns:p14="http://schemas.microsoft.com/office/powerpoint/2010/main" val="93387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od_rame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419050"/>
            <a:ext cx="2323004" cy="2265591"/>
          </a:xfrm>
          <a:prstGeom prst="rect">
            <a:avLst/>
          </a:prstGeom>
        </p:spPr>
      </p:pic>
    </p:spTree>
    <p:extLst>
      <p:ext uri="{BB962C8B-B14F-4D97-AF65-F5344CB8AC3E}">
        <p14:creationId xmlns:p14="http://schemas.microsoft.com/office/powerpoint/2010/main" val="75473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men_megane_kumo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905000"/>
            <a:ext cx="2507457" cy="2971800"/>
          </a:xfrm>
          <a:prstGeom prst="rect">
            <a:avLst/>
          </a:prstGeom>
        </p:spPr>
      </p:pic>
      <p:pic>
        <p:nvPicPr>
          <p:cNvPr id="5" name="Picture 4" descr="food_ram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419050"/>
            <a:ext cx="2323004" cy="2265591"/>
          </a:xfrm>
          <a:prstGeom prst="rect">
            <a:avLst/>
          </a:prstGeom>
        </p:spPr>
      </p:pic>
      <p:sp>
        <p:nvSpPr>
          <p:cNvPr id="6" name="Cross 5"/>
          <p:cNvSpPr/>
          <p:nvPr/>
        </p:nvSpPr>
        <p:spPr>
          <a:xfrm>
            <a:off x="2667000" y="2952450"/>
            <a:ext cx="1066800" cy="1066800"/>
          </a:xfrm>
          <a:prstGeom prst="plus">
            <a:avLst>
              <a:gd name="adj" fmla="val 4233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17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men_megane_kumo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905000"/>
            <a:ext cx="2507457" cy="2971800"/>
          </a:xfrm>
          <a:prstGeom prst="rect">
            <a:avLst/>
          </a:prstGeom>
        </p:spPr>
      </p:pic>
      <p:pic>
        <p:nvPicPr>
          <p:cNvPr id="5" name="Picture 4" descr="food_ram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419050"/>
            <a:ext cx="2323004" cy="2265591"/>
          </a:xfrm>
          <a:prstGeom prst="rect">
            <a:avLst/>
          </a:prstGeom>
        </p:spPr>
      </p:pic>
      <p:sp>
        <p:nvSpPr>
          <p:cNvPr id="6" name="Cross 5"/>
          <p:cNvSpPr/>
          <p:nvPr/>
        </p:nvSpPr>
        <p:spPr>
          <a:xfrm>
            <a:off x="2667000" y="2952450"/>
            <a:ext cx="1066800" cy="1066800"/>
          </a:xfrm>
          <a:prstGeom prst="plus">
            <a:avLst>
              <a:gd name="adj" fmla="val 4233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Equal 6"/>
          <p:cNvSpPr/>
          <p:nvPr/>
        </p:nvSpPr>
        <p:spPr>
          <a:xfrm>
            <a:off x="5562600" y="3048000"/>
            <a:ext cx="990600" cy="838200"/>
          </a:xfrm>
          <a:prstGeom prst="mathEqual">
            <a:avLst>
              <a:gd name="adj1" fmla="val 16166"/>
              <a:gd name="adj2" fmla="val 1176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8" name="Picture 7" descr="ramen_donbur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362200"/>
            <a:ext cx="2514600" cy="2514600"/>
          </a:xfrm>
          <a:prstGeom prst="rect">
            <a:avLst/>
          </a:prstGeom>
        </p:spPr>
      </p:pic>
    </p:spTree>
    <p:extLst>
      <p:ext uri="{BB962C8B-B14F-4D97-AF65-F5344CB8AC3E}">
        <p14:creationId xmlns:p14="http://schemas.microsoft.com/office/powerpoint/2010/main" val="4212177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men_megane_kumor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078091"/>
            <a:ext cx="4876800" cy="5779909"/>
          </a:xfrm>
          <a:prstGeom prst="rect">
            <a:avLst/>
          </a:prstGeom>
        </p:spPr>
      </p:pic>
      <p:sp>
        <p:nvSpPr>
          <p:cNvPr id="9" name="Oval Callout 8"/>
          <p:cNvSpPr/>
          <p:nvPr/>
        </p:nvSpPr>
        <p:spPr>
          <a:xfrm>
            <a:off x="5638800" y="1524000"/>
            <a:ext cx="3810000" cy="1752600"/>
          </a:xfrm>
          <a:prstGeom prst="wedgeEllipseCallout">
            <a:avLst>
              <a:gd name="adj1" fmla="val -60880"/>
              <a:gd name="adj2" fmla="val 632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麺を上手に救って喰え！</a:t>
            </a:r>
            <a:endParaRPr lang="en-US" sz="3200" dirty="0">
              <a:latin typeface="メイリオ"/>
              <a:ea typeface="メイリオ"/>
              <a:cs typeface="メイリオ"/>
            </a:endParaRPr>
          </a:p>
        </p:txBody>
      </p:sp>
      <p:sp>
        <p:nvSpPr>
          <p:cNvPr id="10" name="Oval Callout 9"/>
          <p:cNvSpPr/>
          <p:nvPr/>
        </p:nvSpPr>
        <p:spPr>
          <a:xfrm>
            <a:off x="-304800" y="4191000"/>
            <a:ext cx="3810000" cy="1752600"/>
          </a:xfrm>
          <a:prstGeom prst="wedgeEllipseCallout">
            <a:avLst>
              <a:gd name="adj1" fmla="val 56915"/>
              <a:gd name="adj2" fmla="val 4632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飛ばすな！</a:t>
            </a:r>
            <a:r>
              <a:rPr lang="en-US" altLang="ja-JP" sz="3200" dirty="0" smtClean="0">
                <a:latin typeface="メイリオ"/>
                <a:ea typeface="メイリオ"/>
                <a:cs typeface="メイリオ"/>
              </a:rPr>
              <a:t/>
            </a:r>
            <a:br>
              <a:rPr lang="en-US" altLang="ja-JP" sz="3200" dirty="0" smtClean="0">
                <a:latin typeface="メイリオ"/>
                <a:ea typeface="メイリオ"/>
                <a:cs typeface="メイリオ"/>
              </a:rPr>
            </a:br>
            <a:r>
              <a:rPr lang="ja-JP" altLang="en-US" sz="3200" dirty="0" smtClean="0">
                <a:latin typeface="メイリオ"/>
                <a:ea typeface="メイリオ"/>
                <a:cs typeface="メイリオ"/>
              </a:rPr>
              <a:t>散らかすな！</a:t>
            </a:r>
            <a:endParaRPr lang="en-US" sz="3200" dirty="0">
              <a:latin typeface="メイリオ"/>
              <a:ea typeface="メイリオ"/>
              <a:cs typeface="メイリオ"/>
            </a:endParaRPr>
          </a:p>
        </p:txBody>
      </p:sp>
    </p:spTree>
    <p:extLst>
      <p:ext uri="{BB962C8B-B14F-4D97-AF65-F5344CB8AC3E}">
        <p14:creationId xmlns:p14="http://schemas.microsoft.com/office/powerpoint/2010/main" val="421217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men_donbur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447800"/>
            <a:ext cx="5410200" cy="5410200"/>
          </a:xfrm>
          <a:prstGeom prst="rect">
            <a:avLst/>
          </a:prstGeom>
        </p:spPr>
      </p:pic>
      <p:sp>
        <p:nvSpPr>
          <p:cNvPr id="5" name="Oval Callout 4"/>
          <p:cNvSpPr/>
          <p:nvPr/>
        </p:nvSpPr>
        <p:spPr>
          <a:xfrm>
            <a:off x="5638800" y="1524000"/>
            <a:ext cx="3810000" cy="1752600"/>
          </a:xfrm>
          <a:prstGeom prst="wedgeEllipseCallout">
            <a:avLst>
              <a:gd name="adj1" fmla="val -60880"/>
              <a:gd name="adj2" fmla="val 632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latin typeface="メイリオ"/>
                <a:ea typeface="メイリオ"/>
                <a:cs typeface="メイリオ"/>
              </a:rPr>
              <a:t>のびないうちに全部喰え！</a:t>
            </a:r>
            <a:endParaRPr lang="en-US" sz="3200" dirty="0">
              <a:latin typeface="メイリオ"/>
              <a:ea typeface="メイリオ"/>
              <a:cs typeface="メイリオ"/>
            </a:endParaRPr>
          </a:p>
        </p:txBody>
      </p:sp>
    </p:spTree>
    <p:extLst>
      <p:ext uri="{BB962C8B-B14F-4D97-AF65-F5344CB8AC3E}">
        <p14:creationId xmlns:p14="http://schemas.microsoft.com/office/powerpoint/2010/main" val="1591125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企画段階</a:t>
            </a:r>
            <a:endParaRPr lang="en-US" dirty="0">
              <a:solidFill>
                <a:schemeClr val="tx1">
                  <a:lumMod val="85000"/>
                  <a:lumOff val="1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9686574"/>
              </p:ext>
            </p:extLst>
          </p:nvPr>
        </p:nvGraphicFramePr>
        <p:xfrm>
          <a:off x="457200" y="990600"/>
          <a:ext cx="8229600" cy="5775960"/>
        </p:xfrm>
        <a:graphic>
          <a:graphicData uri="http://schemas.openxmlformats.org/drawingml/2006/table">
            <a:tbl>
              <a:tblPr firstRow="1" bandRow="1">
                <a:tableStyleId>{5C22544A-7EE6-4342-B048-85BDC9FD1C3A}</a:tableStyleId>
              </a:tblPr>
              <a:tblGrid>
                <a:gridCol w="2286000"/>
                <a:gridCol w="5943600"/>
              </a:tblGrid>
              <a:tr h="370840">
                <a:tc>
                  <a:txBody>
                    <a:bodyPr/>
                    <a:lstStyle/>
                    <a:p>
                      <a:r>
                        <a:rPr lang="ja-JP" altLang="en-US" dirty="0" smtClean="0"/>
                        <a:t>テーマ</a:t>
                      </a:r>
                      <a:endParaRPr lang="en-US" dirty="0"/>
                    </a:p>
                  </a:txBody>
                  <a:tcPr/>
                </a:tc>
                <a:tc>
                  <a:txBody>
                    <a:bodyPr/>
                    <a:lstStyle/>
                    <a:p>
                      <a:r>
                        <a:rPr lang="en-US" dirty="0" smtClean="0"/>
                        <a:t>Connects</a:t>
                      </a:r>
                      <a:endParaRPr lang="en-US" dirty="0"/>
                    </a:p>
                  </a:txBody>
                  <a:tcPr/>
                </a:tc>
              </a:tr>
              <a:tr h="370840">
                <a:tc>
                  <a:txBody>
                    <a:bodyPr/>
                    <a:lstStyle/>
                    <a:p>
                      <a:r>
                        <a:rPr lang="ja-JP" altLang="en-US" dirty="0" smtClean="0"/>
                        <a:t>企画タイトル</a:t>
                      </a:r>
                      <a:endParaRPr lang="en-US" dirty="0"/>
                    </a:p>
                  </a:txBody>
                  <a:tcPr/>
                </a:tc>
                <a:tc>
                  <a:txBody>
                    <a:bodyPr/>
                    <a:lstStyle/>
                    <a:p>
                      <a:r>
                        <a:rPr lang="ja-JP" altLang="en-US" dirty="0" smtClean="0"/>
                        <a:t>対戦ラーメン対決</a:t>
                      </a:r>
                      <a:endParaRPr lang="en-US" dirty="0"/>
                    </a:p>
                  </a:txBody>
                  <a:tcPr/>
                </a:tc>
              </a:tr>
              <a:tr h="370840">
                <a:tc>
                  <a:txBody>
                    <a:bodyPr/>
                    <a:lstStyle/>
                    <a:p>
                      <a:r>
                        <a:rPr lang="ja-JP" altLang="en-US" dirty="0" smtClean="0"/>
                        <a:t>企画概要</a:t>
                      </a:r>
                      <a:endParaRPr lang="en-US" dirty="0"/>
                    </a:p>
                  </a:txBody>
                  <a:tcPr/>
                </a:tc>
                <a:tc>
                  <a:txBody>
                    <a:bodyPr/>
                    <a:lstStyle/>
                    <a:p>
                      <a:r>
                        <a:rPr lang="ja-JP" altLang="en-US" dirty="0" smtClean="0"/>
                        <a:t>ラーメンを美味しく作り、出来上がったラーメンを美味しくきれいに平らげるスコアを競うゲーム</a:t>
                      </a:r>
                      <a:endParaRPr lang="en-US" dirty="0"/>
                    </a:p>
                  </a:txBody>
                  <a:tcPr/>
                </a:tc>
              </a:tr>
              <a:tr h="370840">
                <a:tc>
                  <a:txBody>
                    <a:bodyPr/>
                    <a:lstStyle/>
                    <a:p>
                      <a:r>
                        <a:rPr lang="ja-JP" altLang="en-US" dirty="0" smtClean="0"/>
                        <a:t>企画詳細</a:t>
                      </a:r>
                      <a:endParaRPr lang="en-US" dirty="0"/>
                    </a:p>
                  </a:txBody>
                  <a:tcPr/>
                </a:tc>
                <a:tc>
                  <a:txBody>
                    <a:bodyPr/>
                    <a:lstStyle/>
                    <a:p>
                      <a:r>
                        <a:rPr lang="en-US" dirty="0" smtClean="0"/>
                        <a:t>2</a:t>
                      </a:r>
                      <a:r>
                        <a:rPr lang="ja-JP" altLang="en-US" dirty="0" smtClean="0"/>
                        <a:t>人対戦型ゲーム</a:t>
                      </a:r>
                      <a:endParaRPr lang="en-US" altLang="ja-JP" dirty="0" smtClean="0"/>
                    </a:p>
                    <a:p>
                      <a:r>
                        <a:rPr lang="ja-JP" altLang="en-US" dirty="0" smtClean="0"/>
                        <a:t>親プレイヤーは、子プレイヤーからの注文に沿って、のびないように注意しながらラーメンの麺を茹で、ジャストタイミングで湯から引き上げ、丁度良い加減に湯を切り、きれいに盛り付ける。</a:t>
                      </a:r>
                      <a:endParaRPr lang="en-US" altLang="ja-JP" dirty="0" smtClean="0"/>
                    </a:p>
                    <a:p>
                      <a:r>
                        <a:rPr lang="ja-JP" altLang="en-US" dirty="0" smtClean="0"/>
                        <a:t>子プレイヤーは、出されたラーメンをこぼさないように、のびないうちに完食する。</a:t>
                      </a:r>
                      <a:endParaRPr lang="en-US" altLang="ja-JP" dirty="0" smtClean="0"/>
                    </a:p>
                    <a:p>
                      <a:r>
                        <a:rPr lang="ja-JP" altLang="en-US" dirty="0" smtClean="0"/>
                        <a:t>子プレイヤーが完食したら親子を入れ替えて同じ要領で対戦する。</a:t>
                      </a:r>
                      <a:endParaRPr lang="en-US" altLang="ja-JP" dirty="0" smtClean="0"/>
                    </a:p>
                    <a:p>
                      <a:r>
                        <a:rPr lang="ja-JP" altLang="en-US" dirty="0" smtClean="0"/>
                        <a:t>それぞれの持ち時間・持ち点からの減点・加点で最終的なスコアを競うマルチプレイヤー型ネット対戦ゲーム。</a:t>
                      </a:r>
                      <a:endParaRPr lang="en-US" dirty="0"/>
                    </a:p>
                  </a:txBody>
                  <a:tcPr/>
                </a:tc>
              </a:tr>
              <a:tr h="370840">
                <a:tc>
                  <a:txBody>
                    <a:bodyPr/>
                    <a:lstStyle/>
                    <a:p>
                      <a:r>
                        <a:rPr lang="ja-JP" altLang="en-US" dirty="0" smtClean="0"/>
                        <a:t>ポイント</a:t>
                      </a:r>
                      <a:endParaRPr lang="en-US" dirty="0"/>
                    </a:p>
                  </a:txBody>
                  <a:tcPr/>
                </a:tc>
                <a:tc>
                  <a:txBody>
                    <a:bodyPr/>
                    <a:lstStyle/>
                    <a:p>
                      <a:r>
                        <a:rPr lang="ja-JP" altLang="en-US" dirty="0" smtClean="0"/>
                        <a:t>インターネット越しに相手と繋がって（</a:t>
                      </a:r>
                      <a:r>
                        <a:rPr lang="en-US" altLang="ja-JP" dirty="0" smtClean="0"/>
                        <a:t>Connect</a:t>
                      </a:r>
                      <a:r>
                        <a:rPr lang="ja-JP" altLang="en-US" dirty="0" smtClean="0"/>
                        <a:t>）楽しむゲーム</a:t>
                      </a:r>
                      <a:endParaRPr lang="en-US" altLang="ja-JP" dirty="0" smtClean="0"/>
                    </a:p>
                  </a:txBody>
                  <a:tcPr/>
                </a:tc>
              </a:tr>
              <a:tr h="370840">
                <a:tc>
                  <a:txBody>
                    <a:bodyPr/>
                    <a:lstStyle/>
                    <a:p>
                      <a:r>
                        <a:rPr lang="ja-JP" altLang="en-US" dirty="0" smtClean="0"/>
                        <a:t>使用技術</a:t>
                      </a:r>
                      <a:endParaRPr lang="en-US" dirty="0"/>
                    </a:p>
                  </a:txBody>
                  <a:tcPr/>
                </a:tc>
                <a:tc>
                  <a:txBody>
                    <a:bodyPr/>
                    <a:lstStyle/>
                    <a:p>
                      <a:r>
                        <a:rPr lang="en-US" altLang="ja-JP" dirty="0" smtClean="0"/>
                        <a:t>Unity</a:t>
                      </a:r>
                      <a:r>
                        <a:rPr lang="ja-JP" altLang="en-US" dirty="0" smtClean="0"/>
                        <a:t>（ゲーム開発）</a:t>
                      </a:r>
                      <a:endParaRPr lang="en-US" altLang="ja-JP" dirty="0" smtClean="0"/>
                    </a:p>
                    <a:p>
                      <a:r>
                        <a:rPr lang="en-US" altLang="ja-JP" dirty="0" smtClean="0"/>
                        <a:t>Blender</a:t>
                      </a:r>
                      <a:r>
                        <a:rPr lang="ja-JP" altLang="en-US" dirty="0" smtClean="0"/>
                        <a:t>（湯切りざる、ラーメン、箸、どんぶり）</a:t>
                      </a:r>
                      <a:endParaRPr lang="en-US" altLang="ja-JP" dirty="0" smtClean="0"/>
                    </a:p>
                    <a:p>
                      <a:r>
                        <a:rPr lang="en-US" altLang="ja-JP" dirty="0" err="1" smtClean="0"/>
                        <a:t>PhotonCloud</a:t>
                      </a:r>
                      <a:r>
                        <a:rPr lang="en-US" altLang="ja-JP" dirty="0" smtClean="0"/>
                        <a:t> (Photon Unity Networking / </a:t>
                      </a:r>
                      <a:r>
                        <a:rPr lang="ja-JP" altLang="en-US" dirty="0" smtClean="0"/>
                        <a:t>ネットワーク通信</a:t>
                      </a:r>
                      <a:r>
                        <a:rPr lang="en-US" altLang="ja-JP" dirty="0" smtClean="0"/>
                        <a:t>)</a:t>
                      </a:r>
                    </a:p>
                  </a:txBody>
                  <a:tcPr/>
                </a:tc>
              </a:tr>
            </a:tbl>
          </a:graphicData>
        </a:graphic>
      </p:graphicFrame>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193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3" name="Picture 2" descr="noodle_mak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887508"/>
            <a:ext cx="8458200" cy="5970492"/>
          </a:xfrm>
          <a:prstGeom prst="rect">
            <a:avLst/>
          </a:prstGeom>
        </p:spPr>
      </p:pic>
    </p:spTree>
    <p:extLst>
      <p:ext uri="{BB962C8B-B14F-4D97-AF65-F5344CB8AC3E}">
        <p14:creationId xmlns:p14="http://schemas.microsoft.com/office/powerpoint/2010/main" val="378890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8229600" cy="1143000"/>
          </a:xfrm>
        </p:spPr>
        <p:txBody>
          <a:bodyPr anchor="ctr">
            <a:noAutofit/>
          </a:bodyPr>
          <a:lstStyle/>
          <a:p>
            <a:pPr algn="ctr"/>
            <a:r>
              <a:rPr lang="ja-JP" altLang="en-US" sz="9600" dirty="0" smtClean="0">
                <a:solidFill>
                  <a:schemeClr val="tx1">
                    <a:lumMod val="50000"/>
                    <a:lumOff val="50000"/>
                  </a:schemeClr>
                </a:solidFill>
              </a:rPr>
              <a:t>企画段階</a:t>
            </a:r>
            <a:endParaRPr lang="en-US" sz="9600" dirty="0">
              <a:solidFill>
                <a:schemeClr val="tx1">
                  <a:lumMod val="50000"/>
                  <a:lumOff val="50000"/>
                </a:schemeClr>
              </a:solidFill>
            </a:endParaRPr>
          </a:p>
        </p:txBody>
      </p:sp>
    </p:spTree>
    <p:extLst>
      <p:ext uri="{BB962C8B-B14F-4D97-AF65-F5344CB8AC3E}">
        <p14:creationId xmlns:p14="http://schemas.microsoft.com/office/powerpoint/2010/main" val="3300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6" name="Picture 5" descr="noodle_maker_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547812"/>
            <a:ext cx="3886200" cy="2185988"/>
          </a:xfrm>
          <a:prstGeom prst="rect">
            <a:avLst/>
          </a:prstGeom>
        </p:spPr>
      </p:pic>
      <p:pic>
        <p:nvPicPr>
          <p:cNvPr id="7" name="Picture 6" descr="noodle_mak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1" y="1515036"/>
            <a:ext cx="2819400" cy="1990164"/>
          </a:xfrm>
          <a:prstGeom prst="rect">
            <a:avLst/>
          </a:prstGeom>
        </p:spPr>
      </p:pic>
      <p:sp>
        <p:nvSpPr>
          <p:cNvPr id="8" name="TextBox 7"/>
          <p:cNvSpPr txBox="1"/>
          <p:nvPr/>
        </p:nvSpPr>
        <p:spPr>
          <a:xfrm>
            <a:off x="457200" y="990600"/>
            <a:ext cx="2438400" cy="369332"/>
          </a:xfrm>
          <a:prstGeom prst="rect">
            <a:avLst/>
          </a:prstGeom>
          <a:noFill/>
        </p:spPr>
        <p:txBody>
          <a:bodyPr wrap="square" rtlCol="0">
            <a:spAutoFit/>
          </a:bodyPr>
          <a:lstStyle/>
          <a:p>
            <a:pPr algn="ctr"/>
            <a:r>
              <a:rPr lang="ja-JP" altLang="en-US" dirty="0" smtClean="0"/>
              <a:t>親プレイヤー</a:t>
            </a:r>
            <a:endParaRPr lang="en-US" dirty="0"/>
          </a:p>
        </p:txBody>
      </p:sp>
      <p:sp>
        <p:nvSpPr>
          <p:cNvPr id="10" name="TextBox 9"/>
          <p:cNvSpPr txBox="1"/>
          <p:nvPr/>
        </p:nvSpPr>
        <p:spPr>
          <a:xfrm>
            <a:off x="5867400" y="990600"/>
            <a:ext cx="2438400" cy="369332"/>
          </a:xfrm>
          <a:prstGeom prst="rect">
            <a:avLst/>
          </a:prstGeom>
          <a:noFill/>
        </p:spPr>
        <p:txBody>
          <a:bodyPr wrap="square" rtlCol="0">
            <a:spAutoFit/>
          </a:bodyPr>
          <a:lstStyle/>
          <a:p>
            <a:pPr algn="ctr"/>
            <a:r>
              <a:rPr lang="ja-JP" altLang="en-US" dirty="0" smtClean="0"/>
              <a:t>子プレイヤー</a:t>
            </a:r>
            <a:endParaRPr lang="en-US" dirty="0"/>
          </a:p>
        </p:txBody>
      </p:sp>
    </p:spTree>
    <p:extLst>
      <p:ext uri="{BB962C8B-B14F-4D97-AF65-F5344CB8AC3E}">
        <p14:creationId xmlns:p14="http://schemas.microsoft.com/office/powerpoint/2010/main" val="2444432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4" name="Picture 3" descr="img_photon-cloud-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23" y="3371622"/>
            <a:ext cx="5578777" cy="3488090"/>
          </a:xfrm>
          <a:prstGeom prst="rect">
            <a:avLst/>
          </a:prstGeom>
        </p:spPr>
      </p:pic>
      <p:pic>
        <p:nvPicPr>
          <p:cNvPr id="6" name="Picture 5" descr="noodle_maker_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547812"/>
            <a:ext cx="3886200" cy="2185988"/>
          </a:xfrm>
          <a:prstGeom prst="rect">
            <a:avLst/>
          </a:prstGeom>
        </p:spPr>
      </p:pic>
      <p:pic>
        <p:nvPicPr>
          <p:cNvPr id="7" name="Picture 6" descr="noodle_maki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1" y="1515036"/>
            <a:ext cx="2819400" cy="1990164"/>
          </a:xfrm>
          <a:prstGeom prst="rect">
            <a:avLst/>
          </a:prstGeom>
        </p:spPr>
      </p:pic>
      <p:sp>
        <p:nvSpPr>
          <p:cNvPr id="8" name="TextBox 7"/>
          <p:cNvSpPr txBox="1"/>
          <p:nvPr/>
        </p:nvSpPr>
        <p:spPr>
          <a:xfrm>
            <a:off x="457200" y="990600"/>
            <a:ext cx="2438400" cy="369332"/>
          </a:xfrm>
          <a:prstGeom prst="rect">
            <a:avLst/>
          </a:prstGeom>
          <a:noFill/>
        </p:spPr>
        <p:txBody>
          <a:bodyPr wrap="square" rtlCol="0">
            <a:spAutoFit/>
          </a:bodyPr>
          <a:lstStyle/>
          <a:p>
            <a:pPr algn="ctr"/>
            <a:r>
              <a:rPr lang="ja-JP" altLang="en-US" dirty="0" smtClean="0"/>
              <a:t>親プレイヤー</a:t>
            </a:r>
            <a:endParaRPr lang="en-US" dirty="0"/>
          </a:p>
        </p:txBody>
      </p:sp>
      <p:sp>
        <p:nvSpPr>
          <p:cNvPr id="10" name="TextBox 9"/>
          <p:cNvSpPr txBox="1"/>
          <p:nvPr/>
        </p:nvSpPr>
        <p:spPr>
          <a:xfrm>
            <a:off x="5867400" y="990600"/>
            <a:ext cx="2438400" cy="369332"/>
          </a:xfrm>
          <a:prstGeom prst="rect">
            <a:avLst/>
          </a:prstGeom>
          <a:noFill/>
        </p:spPr>
        <p:txBody>
          <a:bodyPr wrap="square" rtlCol="0">
            <a:spAutoFit/>
          </a:bodyPr>
          <a:lstStyle/>
          <a:p>
            <a:pPr algn="ctr"/>
            <a:r>
              <a:rPr lang="ja-JP" altLang="en-US" dirty="0" smtClean="0"/>
              <a:t>子プレイヤー</a:t>
            </a:r>
            <a:endParaRPr lang="en-US" dirty="0"/>
          </a:p>
        </p:txBody>
      </p:sp>
      <p:sp>
        <p:nvSpPr>
          <p:cNvPr id="11" name="Right Arrow 10"/>
          <p:cNvSpPr/>
          <p:nvPr/>
        </p:nvSpPr>
        <p:spPr>
          <a:xfrm rot="1745976">
            <a:off x="1939229" y="3391812"/>
            <a:ext cx="1219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9800000">
            <a:off x="5442830" y="3398374"/>
            <a:ext cx="1219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44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pic>
        <p:nvPicPr>
          <p:cNvPr id="4" name="Picture 3" descr="img_photon-cloud-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23" y="3371622"/>
            <a:ext cx="5578777" cy="3488090"/>
          </a:xfrm>
          <a:prstGeom prst="rect">
            <a:avLst/>
          </a:prstGeom>
        </p:spPr>
      </p:pic>
      <p:pic>
        <p:nvPicPr>
          <p:cNvPr id="7" name="Picture 6" descr="noodle_mak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1" y="1515036"/>
            <a:ext cx="2819400" cy="1990164"/>
          </a:xfrm>
          <a:prstGeom prst="rect">
            <a:avLst/>
          </a:prstGeom>
        </p:spPr>
      </p:pic>
      <p:sp>
        <p:nvSpPr>
          <p:cNvPr id="8" name="TextBox 7"/>
          <p:cNvSpPr txBox="1"/>
          <p:nvPr/>
        </p:nvSpPr>
        <p:spPr>
          <a:xfrm>
            <a:off x="457200" y="990600"/>
            <a:ext cx="2438400" cy="369332"/>
          </a:xfrm>
          <a:prstGeom prst="rect">
            <a:avLst/>
          </a:prstGeom>
          <a:noFill/>
        </p:spPr>
        <p:txBody>
          <a:bodyPr wrap="square" rtlCol="0">
            <a:spAutoFit/>
          </a:bodyPr>
          <a:lstStyle/>
          <a:p>
            <a:pPr algn="ctr"/>
            <a:r>
              <a:rPr lang="ja-JP" altLang="en-US" dirty="0" smtClean="0"/>
              <a:t>親プレイヤー</a:t>
            </a:r>
            <a:endParaRPr lang="en-US" dirty="0"/>
          </a:p>
        </p:txBody>
      </p:sp>
      <p:sp>
        <p:nvSpPr>
          <p:cNvPr id="10" name="TextBox 9"/>
          <p:cNvSpPr txBox="1"/>
          <p:nvPr/>
        </p:nvSpPr>
        <p:spPr>
          <a:xfrm>
            <a:off x="5867400" y="990600"/>
            <a:ext cx="2438400" cy="369332"/>
          </a:xfrm>
          <a:prstGeom prst="rect">
            <a:avLst/>
          </a:prstGeom>
          <a:noFill/>
        </p:spPr>
        <p:txBody>
          <a:bodyPr wrap="square" rtlCol="0">
            <a:spAutoFit/>
          </a:bodyPr>
          <a:lstStyle/>
          <a:p>
            <a:pPr algn="ctr"/>
            <a:r>
              <a:rPr lang="ja-JP" altLang="en-US" dirty="0" smtClean="0"/>
              <a:t>子プレイヤー</a:t>
            </a:r>
            <a:endParaRPr lang="en-US" dirty="0"/>
          </a:p>
        </p:txBody>
      </p:sp>
      <p:sp>
        <p:nvSpPr>
          <p:cNvPr id="11" name="Right Arrow 10"/>
          <p:cNvSpPr/>
          <p:nvPr/>
        </p:nvSpPr>
        <p:spPr>
          <a:xfrm rot="1745976">
            <a:off x="1939229" y="3391812"/>
            <a:ext cx="1219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oodle_mak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524000"/>
            <a:ext cx="2819400" cy="1990164"/>
          </a:xfrm>
          <a:prstGeom prst="rect">
            <a:avLst/>
          </a:prstGeom>
        </p:spPr>
      </p:pic>
      <p:sp>
        <p:nvSpPr>
          <p:cNvPr id="14" name="Right Arrow 13"/>
          <p:cNvSpPr/>
          <p:nvPr/>
        </p:nvSpPr>
        <p:spPr>
          <a:xfrm rot="19800000">
            <a:off x="5442830" y="3398374"/>
            <a:ext cx="1219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25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0" y="2895600"/>
            <a:ext cx="9144000" cy="1200329"/>
          </a:xfrm>
          <a:prstGeom prst="rect">
            <a:avLst/>
          </a:prstGeom>
          <a:noFill/>
        </p:spPr>
        <p:txBody>
          <a:bodyPr wrap="square" rtlCol="0">
            <a:spAutoFit/>
          </a:bodyPr>
          <a:lstStyle/>
          <a:p>
            <a:pPr algn="ctr"/>
            <a:r>
              <a:rPr lang="ja-JP" altLang="en-US" sz="7200" dirty="0" smtClean="0">
                <a:solidFill>
                  <a:schemeClr val="tx1">
                    <a:lumMod val="75000"/>
                    <a:lumOff val="25000"/>
                  </a:schemeClr>
                </a:solidFill>
                <a:latin typeface="メイリオ"/>
                <a:ea typeface="メイリオ"/>
                <a:cs typeface="メイリオ"/>
              </a:rPr>
              <a:t>フライドポテト対決</a:t>
            </a:r>
            <a:endParaRPr lang="en-US" sz="7200" dirty="0">
              <a:solidFill>
                <a:schemeClr val="tx1">
                  <a:lumMod val="75000"/>
                  <a:lumOff val="25000"/>
                </a:schemeClr>
              </a:solidFill>
              <a:latin typeface="メイリオ"/>
              <a:ea typeface="メイリオ"/>
              <a:cs typeface="メイリオ"/>
            </a:endParaRPr>
          </a:p>
        </p:txBody>
      </p:sp>
    </p:spTree>
    <p:extLst>
      <p:ext uri="{BB962C8B-B14F-4D97-AF65-F5344CB8AC3E}">
        <p14:creationId xmlns:p14="http://schemas.microsoft.com/office/powerpoint/2010/main" val="20215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 y="0"/>
            <a:ext cx="8229600" cy="914400"/>
          </a:xfrm>
        </p:spPr>
        <p:txBody>
          <a:bodyPr/>
          <a:lstStyle/>
          <a:p>
            <a:r>
              <a:rPr lang="ja-JP" altLang="en-US" dirty="0" smtClean="0">
                <a:solidFill>
                  <a:schemeClr val="tx1">
                    <a:lumMod val="85000"/>
                    <a:lumOff val="15000"/>
                  </a:schemeClr>
                </a:solidFill>
              </a:rPr>
              <a:t>成果発表</a:t>
            </a:r>
            <a:endParaRPr lang="en-US" dirty="0">
              <a:solidFill>
                <a:schemeClr val="tx1">
                  <a:lumMod val="85000"/>
                  <a:lumOff val="1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10567071"/>
              </p:ext>
            </p:extLst>
          </p:nvPr>
        </p:nvGraphicFramePr>
        <p:xfrm>
          <a:off x="457200" y="990600"/>
          <a:ext cx="8229600" cy="5501639"/>
        </p:xfrm>
        <a:graphic>
          <a:graphicData uri="http://schemas.openxmlformats.org/drawingml/2006/table">
            <a:tbl>
              <a:tblPr firstRow="1" bandRow="1">
                <a:tableStyleId>{5C22544A-7EE6-4342-B048-85BDC9FD1C3A}</a:tableStyleId>
              </a:tblPr>
              <a:tblGrid>
                <a:gridCol w="2286000"/>
                <a:gridCol w="5943600"/>
              </a:tblGrid>
              <a:tr h="370840">
                <a:tc>
                  <a:txBody>
                    <a:bodyPr/>
                    <a:lstStyle/>
                    <a:p>
                      <a:r>
                        <a:rPr lang="ja-JP" altLang="en-US" dirty="0" smtClean="0"/>
                        <a:t>テーマ</a:t>
                      </a:r>
                      <a:endParaRPr lang="en-US" dirty="0"/>
                    </a:p>
                  </a:txBody>
                  <a:tcPr/>
                </a:tc>
                <a:tc>
                  <a:txBody>
                    <a:bodyPr/>
                    <a:lstStyle/>
                    <a:p>
                      <a:r>
                        <a:rPr lang="en-US" dirty="0" smtClean="0"/>
                        <a:t>Connects</a:t>
                      </a:r>
                      <a:endParaRPr lang="en-US" dirty="0"/>
                    </a:p>
                  </a:txBody>
                  <a:tcPr/>
                </a:tc>
              </a:tr>
              <a:tr h="370840">
                <a:tc>
                  <a:txBody>
                    <a:bodyPr/>
                    <a:lstStyle/>
                    <a:p>
                      <a:r>
                        <a:rPr lang="ja-JP" altLang="en-US" dirty="0" smtClean="0"/>
                        <a:t>企画タイトル</a:t>
                      </a:r>
                      <a:endParaRPr lang="en-US" dirty="0"/>
                    </a:p>
                  </a:txBody>
                  <a:tcPr/>
                </a:tc>
                <a:tc>
                  <a:txBody>
                    <a:bodyPr/>
                    <a:lstStyle/>
                    <a:p>
                      <a:r>
                        <a:rPr lang="ja-JP" altLang="en-US" dirty="0" smtClean="0"/>
                        <a:t>フライドポテト対決</a:t>
                      </a:r>
                      <a:endParaRPr lang="en-US" dirty="0"/>
                    </a:p>
                  </a:txBody>
                  <a:tcPr/>
                </a:tc>
              </a:tr>
              <a:tr h="370840">
                <a:tc>
                  <a:txBody>
                    <a:bodyPr/>
                    <a:lstStyle/>
                    <a:p>
                      <a:r>
                        <a:rPr lang="ja-JP" altLang="en-US" dirty="0" smtClean="0"/>
                        <a:t>企画概要</a:t>
                      </a:r>
                      <a:endParaRPr lang="en-US" dirty="0"/>
                    </a:p>
                  </a:txBody>
                  <a:tcPr/>
                </a:tc>
                <a:tc>
                  <a:txBody>
                    <a:bodyPr/>
                    <a:lstStyle/>
                    <a:p>
                      <a:r>
                        <a:rPr lang="ja-JP" altLang="en-US" dirty="0" smtClean="0"/>
                        <a:t>（フライドポテトを美味しく揚げ、）揚げ上がったフライドポテトを美味しく油切りをするスコアを競うゲーム</a:t>
                      </a:r>
                      <a:endParaRPr lang="en-US" dirty="0"/>
                    </a:p>
                  </a:txBody>
                  <a:tcPr/>
                </a:tc>
              </a:tr>
              <a:tr h="370840">
                <a:tc>
                  <a:txBody>
                    <a:bodyPr/>
                    <a:lstStyle/>
                    <a:p>
                      <a:r>
                        <a:rPr lang="ja-JP" altLang="en-US" dirty="0" smtClean="0"/>
                        <a:t>企画詳細</a:t>
                      </a:r>
                      <a:endParaRPr lang="en-US" dirty="0"/>
                    </a:p>
                  </a:txBody>
                  <a:tcPr/>
                </a:tc>
                <a:tc>
                  <a:txBody>
                    <a:bodyPr/>
                    <a:lstStyle/>
                    <a:p>
                      <a:r>
                        <a:rPr lang="en-US" dirty="0" smtClean="0"/>
                        <a:t>2</a:t>
                      </a:r>
                      <a:r>
                        <a:rPr lang="ja-JP" altLang="en-US" dirty="0" smtClean="0"/>
                        <a:t>人対戦型ゲーム</a:t>
                      </a:r>
                      <a:endParaRPr lang="en-US" altLang="ja-JP" dirty="0" smtClean="0"/>
                    </a:p>
                    <a:p>
                      <a:r>
                        <a:rPr lang="ja-JP" altLang="en-US" dirty="0" smtClean="0"/>
                        <a:t>親プレイヤーは、（揚げすぎないように注意しながらフライドポテトを揚げ、ジャストタイミングで油から引き上げ、）丁度良い加減に油を切り、きれいに盛り付ける。</a:t>
                      </a:r>
                      <a:endParaRPr lang="en-US" altLang="ja-JP" dirty="0" smtClean="0"/>
                    </a:p>
                    <a:p>
                      <a:r>
                        <a:rPr lang="ja-JP" altLang="en-US" dirty="0" smtClean="0"/>
                        <a:t>（子プレイヤーは、出されたラーメンをこぼさないように、のびないうちに完食する。</a:t>
                      </a:r>
                      <a:endParaRPr lang="en-US" altLang="ja-JP" dirty="0" smtClean="0"/>
                    </a:p>
                    <a:p>
                      <a:r>
                        <a:rPr lang="ja-JP" altLang="en-US" dirty="0" smtClean="0"/>
                        <a:t>子プレイヤーが完食したら親子を入れ替えて同じ要領で対戦する。</a:t>
                      </a:r>
                      <a:endParaRPr lang="en-US" altLang="ja-JP" dirty="0" smtClean="0"/>
                    </a:p>
                    <a:p>
                      <a:r>
                        <a:rPr lang="ja-JP" altLang="en-US" dirty="0" smtClean="0"/>
                        <a:t>それぞれの持ち時間・持ち点からの減点・加点で）最終的なスコアを競うマルチプレイヤー型ネット対戦ゲーム。</a:t>
                      </a:r>
                      <a:endParaRPr lang="en-US" dirty="0"/>
                    </a:p>
                  </a:txBody>
                  <a:tcPr/>
                </a:tc>
              </a:tr>
              <a:tr h="370840">
                <a:tc>
                  <a:txBody>
                    <a:bodyPr/>
                    <a:lstStyle/>
                    <a:p>
                      <a:r>
                        <a:rPr lang="ja-JP" altLang="en-US" dirty="0" smtClean="0"/>
                        <a:t>ポイント</a:t>
                      </a:r>
                      <a:endParaRPr lang="en-US" dirty="0"/>
                    </a:p>
                  </a:txBody>
                  <a:tcPr/>
                </a:tc>
                <a:tc>
                  <a:txBody>
                    <a:bodyPr/>
                    <a:lstStyle/>
                    <a:p>
                      <a:r>
                        <a:rPr lang="ja-JP" altLang="en-US" dirty="0" smtClean="0"/>
                        <a:t>インターネット越しに相手と繋がって（</a:t>
                      </a:r>
                      <a:r>
                        <a:rPr lang="en-US" altLang="ja-JP" dirty="0" smtClean="0"/>
                        <a:t>Connect</a:t>
                      </a:r>
                      <a:r>
                        <a:rPr lang="ja-JP" altLang="en-US" dirty="0" smtClean="0"/>
                        <a:t>）楽しむゲーム</a:t>
                      </a:r>
                      <a:endParaRPr lang="en-US" altLang="ja-JP" dirty="0" smtClean="0"/>
                    </a:p>
                  </a:txBody>
                  <a:tcPr/>
                </a:tc>
              </a:tr>
              <a:tr h="370840">
                <a:tc>
                  <a:txBody>
                    <a:bodyPr/>
                    <a:lstStyle/>
                    <a:p>
                      <a:r>
                        <a:rPr lang="ja-JP" altLang="en-US" dirty="0" smtClean="0"/>
                        <a:t>使用技術</a:t>
                      </a:r>
                      <a:endParaRPr lang="en-US" dirty="0"/>
                    </a:p>
                  </a:txBody>
                  <a:tcPr/>
                </a:tc>
                <a:tc>
                  <a:txBody>
                    <a:bodyPr/>
                    <a:lstStyle/>
                    <a:p>
                      <a:r>
                        <a:rPr lang="en-US" altLang="ja-JP" dirty="0" smtClean="0"/>
                        <a:t>Unity</a:t>
                      </a:r>
                      <a:r>
                        <a:rPr lang="ja-JP" altLang="en-US" dirty="0" smtClean="0"/>
                        <a:t>（ゲーム開発）</a:t>
                      </a:r>
                      <a:endParaRPr lang="en-US" altLang="ja-JP" dirty="0" smtClean="0"/>
                    </a:p>
                    <a:p>
                      <a:r>
                        <a:rPr lang="en-US" altLang="ja-JP" dirty="0" smtClean="0"/>
                        <a:t>Blender</a:t>
                      </a:r>
                      <a:r>
                        <a:rPr lang="ja-JP" altLang="en-US" dirty="0" smtClean="0"/>
                        <a:t>（油切りざる、フライドポテト）</a:t>
                      </a:r>
                      <a:endParaRPr lang="en-US" altLang="ja-JP" dirty="0" smtClean="0"/>
                    </a:p>
                    <a:p>
                      <a:r>
                        <a:rPr lang="en-US" altLang="ja-JP" dirty="0" err="1" smtClean="0"/>
                        <a:t>PhotonCloud</a:t>
                      </a:r>
                      <a:r>
                        <a:rPr lang="en-US" altLang="ja-JP" dirty="0" smtClean="0"/>
                        <a:t> (Photon Unity Networking / </a:t>
                      </a:r>
                      <a:r>
                        <a:rPr lang="ja-JP" altLang="en-US" dirty="0" smtClean="0"/>
                        <a:t>ネットワーク通信</a:t>
                      </a:r>
                      <a:r>
                        <a:rPr lang="en-US" altLang="ja-JP" dirty="0" smtClean="0"/>
                        <a:t>)</a:t>
                      </a:r>
                    </a:p>
                  </a:txBody>
                  <a:tcPr/>
                </a:tc>
              </a:tr>
            </a:tbl>
          </a:graphicData>
        </a:graphic>
      </p:graphicFrame>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49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49530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選んだ企画</a:t>
            </a:r>
            <a:endParaRPr lang="en-US" sz="4800" dirty="0">
              <a:solidFill>
                <a:srgbClr val="404040"/>
              </a:solidFill>
              <a:latin typeface="メイリオ"/>
              <a:ea typeface="メイリオ"/>
              <a:cs typeface="メイリオ"/>
            </a:endParaRPr>
          </a:p>
        </p:txBody>
      </p:sp>
      <p:sp>
        <p:nvSpPr>
          <p:cNvPr id="7" name="TextBox 6"/>
          <p:cNvSpPr txBox="1"/>
          <p:nvPr/>
        </p:nvSpPr>
        <p:spPr>
          <a:xfrm>
            <a:off x="0" y="2895600"/>
            <a:ext cx="9144000" cy="1446550"/>
          </a:xfrm>
          <a:prstGeom prst="rect">
            <a:avLst/>
          </a:prstGeom>
          <a:noFill/>
        </p:spPr>
        <p:txBody>
          <a:bodyPr wrap="square" rtlCol="0">
            <a:spAutoFit/>
          </a:bodyPr>
          <a:lstStyle/>
          <a:p>
            <a:pPr algn="ctr"/>
            <a:r>
              <a:rPr lang="ja-JP" altLang="en-US" sz="8800" dirty="0" smtClean="0">
                <a:solidFill>
                  <a:schemeClr val="tx1">
                    <a:lumMod val="75000"/>
                    <a:lumOff val="25000"/>
                  </a:schemeClr>
                </a:solidFill>
                <a:latin typeface="メイリオ"/>
                <a:ea typeface="メイリオ"/>
                <a:cs typeface="メイリオ"/>
              </a:rPr>
              <a:t>対戦ラーメン戦争</a:t>
            </a:r>
            <a:endParaRPr lang="en-US" sz="8800" dirty="0">
              <a:solidFill>
                <a:schemeClr val="tx1">
                  <a:lumMod val="75000"/>
                  <a:lumOff val="25000"/>
                </a:schemeClr>
              </a:solidFill>
              <a:latin typeface="メイリオ"/>
              <a:ea typeface="メイリオ"/>
              <a:cs typeface="メイリオ"/>
            </a:endParaRPr>
          </a:p>
        </p:txBody>
      </p:sp>
    </p:spTree>
    <p:extLst>
      <p:ext uri="{BB962C8B-B14F-4D97-AF65-F5344CB8AC3E}">
        <p14:creationId xmlns:p14="http://schemas.microsoft.com/office/powerpoint/2010/main" val="210873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64008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企画を練ってみた</a:t>
            </a:r>
            <a:endParaRPr lang="en-US" sz="4800" dirty="0">
              <a:solidFill>
                <a:srgbClr val="404040"/>
              </a:solidFill>
              <a:latin typeface="メイリオ"/>
              <a:ea typeface="メイリオ"/>
              <a:cs typeface="メイリオ"/>
            </a:endParaRPr>
          </a:p>
        </p:txBody>
      </p:sp>
      <p:pic>
        <p:nvPicPr>
          <p:cNvPr id="3" name="Picture 2" descr="figure_kyouryok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4572000" cy="4572000"/>
          </a:xfrm>
          <a:prstGeom prst="rect">
            <a:avLst/>
          </a:prstGeom>
        </p:spPr>
      </p:pic>
    </p:spTree>
    <p:extLst>
      <p:ext uri="{BB962C8B-B14F-4D97-AF65-F5344CB8AC3E}">
        <p14:creationId xmlns:p14="http://schemas.microsoft.com/office/powerpoint/2010/main" val="319607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74676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すぐに行き詰まった</a:t>
            </a:r>
            <a:endParaRPr lang="en-US" sz="4800" dirty="0">
              <a:solidFill>
                <a:srgbClr val="404040"/>
              </a:solidFill>
              <a:latin typeface="メイリオ"/>
              <a:ea typeface="メイリオ"/>
              <a:cs typeface="メイリオ"/>
            </a:endParaRPr>
          </a:p>
        </p:txBody>
      </p:sp>
      <p:pic>
        <p:nvPicPr>
          <p:cNvPr id="14" name="Picture 13" descr="figure_ques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361" y="1828800"/>
            <a:ext cx="3510439" cy="4800600"/>
          </a:xfrm>
          <a:prstGeom prst="rect">
            <a:avLst/>
          </a:prstGeom>
        </p:spPr>
      </p:pic>
      <p:pic>
        <p:nvPicPr>
          <p:cNvPr id="15" name="Picture 14" descr="figure_ques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161" y="1828800"/>
            <a:ext cx="3510439" cy="4800600"/>
          </a:xfrm>
          <a:prstGeom prst="rect">
            <a:avLst/>
          </a:prstGeom>
        </p:spPr>
      </p:pic>
      <p:pic>
        <p:nvPicPr>
          <p:cNvPr id="16" name="Picture 15" descr="figure_ques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761" y="1828800"/>
            <a:ext cx="3510439" cy="4800600"/>
          </a:xfrm>
          <a:prstGeom prst="rect">
            <a:avLst/>
          </a:prstGeom>
        </p:spPr>
      </p:pic>
    </p:spTree>
    <p:extLst>
      <p:ext uri="{BB962C8B-B14F-4D97-AF65-F5344CB8AC3E}">
        <p14:creationId xmlns:p14="http://schemas.microsoft.com/office/powerpoint/2010/main" val="1589506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74676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初めての共同作業</a:t>
            </a:r>
            <a:endParaRPr lang="en-US" sz="4800" dirty="0">
              <a:solidFill>
                <a:srgbClr val="404040"/>
              </a:solidFill>
              <a:latin typeface="メイリオ"/>
              <a:ea typeface="メイリオ"/>
              <a:cs typeface="メイリオ"/>
            </a:endParaRPr>
          </a:p>
        </p:txBody>
      </p:sp>
      <p:pic>
        <p:nvPicPr>
          <p:cNvPr id="8" name="Picture 7" descr="shopping_syoutengai_arca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120" y="1752600"/>
            <a:ext cx="5852880" cy="4953000"/>
          </a:xfrm>
          <a:prstGeom prst="rect">
            <a:avLst/>
          </a:prstGeom>
        </p:spPr>
      </p:pic>
    </p:spTree>
    <p:extLst>
      <p:ext uri="{BB962C8B-B14F-4D97-AF65-F5344CB8AC3E}">
        <p14:creationId xmlns:p14="http://schemas.microsoft.com/office/powerpoint/2010/main" val="358228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74676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はじめてのおつかい</a:t>
            </a:r>
            <a:endParaRPr lang="en-US" sz="4800" dirty="0">
              <a:solidFill>
                <a:srgbClr val="404040"/>
              </a:solidFill>
              <a:latin typeface="メイリオ"/>
              <a:ea typeface="メイリオ"/>
              <a:cs typeface="メイリオ"/>
            </a:endParaRPr>
          </a:p>
        </p:txBody>
      </p:sp>
      <p:pic>
        <p:nvPicPr>
          <p:cNvPr id="10" name="Picture 9" descr="otsukai_bo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56362"/>
            <a:ext cx="3962400" cy="4929891"/>
          </a:xfrm>
          <a:prstGeom prst="rect">
            <a:avLst/>
          </a:prstGeom>
        </p:spPr>
      </p:pic>
      <p:pic>
        <p:nvPicPr>
          <p:cNvPr id="11" name="Picture 10" descr="otsukai_bo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928109"/>
            <a:ext cx="3962400" cy="4929891"/>
          </a:xfrm>
          <a:prstGeom prst="rect">
            <a:avLst/>
          </a:prstGeom>
        </p:spPr>
      </p:pic>
      <p:pic>
        <p:nvPicPr>
          <p:cNvPr id="12" name="Picture 11" descr="otsukai_bo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928109"/>
            <a:ext cx="3962400" cy="4929891"/>
          </a:xfrm>
          <a:prstGeom prst="rect">
            <a:avLst/>
          </a:prstGeom>
        </p:spPr>
      </p:pic>
    </p:spTree>
    <p:extLst>
      <p:ext uri="{BB962C8B-B14F-4D97-AF65-F5344CB8AC3E}">
        <p14:creationId xmlns:p14="http://schemas.microsoft.com/office/powerpoint/2010/main" val="428216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326" y="0"/>
            <a:ext cx="8229600" cy="9144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bg1"/>
                </a:solidFill>
                <a:latin typeface="+mj-lt"/>
                <a:ea typeface="+mj-ea"/>
                <a:cs typeface="+mj-cs"/>
              </a:defRPr>
            </a:lvl1pPr>
          </a:lstStyle>
          <a:p>
            <a:r>
              <a:rPr lang="ja-JP" altLang="en-US" smtClean="0">
                <a:solidFill>
                  <a:schemeClr val="tx1">
                    <a:lumMod val="85000"/>
                    <a:lumOff val="15000"/>
                  </a:schemeClr>
                </a:solidFill>
              </a:rPr>
              <a:t>企画段階</a:t>
            </a:r>
            <a:endParaRPr lang="en-US" dirty="0">
              <a:solidFill>
                <a:schemeClr val="tx1">
                  <a:lumMod val="85000"/>
                  <a:lumOff val="15000"/>
                </a:schemeClr>
              </a:solidFill>
            </a:endParaRPr>
          </a:p>
        </p:txBody>
      </p:sp>
      <p:cxnSp>
        <p:nvCxnSpPr>
          <p:cNvPr id="5" name="Straight Connector 4"/>
          <p:cNvCxnSpPr/>
          <p:nvPr/>
        </p:nvCxnSpPr>
        <p:spPr>
          <a:xfrm>
            <a:off x="0" y="838200"/>
            <a:ext cx="9144000" cy="0"/>
          </a:xfrm>
          <a:prstGeom prst="line">
            <a:avLst/>
          </a:prstGeom>
          <a:ln w="28575" cmpd="sng">
            <a:gradFill flip="none" rotWithShape="1">
              <a:gsLst>
                <a:gs pos="0">
                  <a:schemeClr val="tx1">
                    <a:lumMod val="50000"/>
                    <a:lumOff val="50000"/>
                  </a:schemeClr>
                </a:gs>
                <a:gs pos="100000">
                  <a:schemeClr val="bg1">
                    <a:lumMod val="8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8600" y="1143000"/>
            <a:ext cx="7467600" cy="830997"/>
          </a:xfrm>
          <a:prstGeom prst="rect">
            <a:avLst/>
          </a:prstGeom>
          <a:noFill/>
        </p:spPr>
        <p:txBody>
          <a:bodyPr wrap="square" rtlCol="0">
            <a:spAutoFit/>
          </a:bodyPr>
          <a:lstStyle/>
          <a:p>
            <a:r>
              <a:rPr lang="ja-JP" altLang="en-US" sz="4800" dirty="0" smtClean="0">
                <a:solidFill>
                  <a:srgbClr val="404040"/>
                </a:solidFill>
                <a:latin typeface="メイリオ"/>
                <a:ea typeface="メイリオ"/>
                <a:cs typeface="メイリオ"/>
              </a:rPr>
              <a:t>実証実験</a:t>
            </a:r>
            <a:endParaRPr lang="en-US" sz="4800" dirty="0">
              <a:solidFill>
                <a:srgbClr val="404040"/>
              </a:solidFill>
              <a:latin typeface="メイリオ"/>
              <a:ea typeface="メイリオ"/>
              <a:cs typeface="メイリオ"/>
            </a:endParaRPr>
          </a:p>
        </p:txBody>
      </p:sp>
      <p:pic>
        <p:nvPicPr>
          <p:cNvPr id="10" name="Picture 9" descr="cup_nood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777" y="1983088"/>
            <a:ext cx="5722223" cy="4722512"/>
          </a:xfrm>
          <a:prstGeom prst="rect">
            <a:avLst/>
          </a:prstGeom>
        </p:spPr>
      </p:pic>
    </p:spTree>
    <p:extLst>
      <p:ext uri="{BB962C8B-B14F-4D97-AF65-F5344CB8AC3E}">
        <p14:creationId xmlns:p14="http://schemas.microsoft.com/office/powerpoint/2010/main" val="2679773052"/>
      </p:ext>
    </p:extLst>
  </p:cSld>
  <p:clrMapOvr>
    <a:masterClrMapping/>
  </p:clrMapOvr>
</p:sld>
</file>

<file path=ppt/theme/theme1.xml><?xml version="1.0" encoding="utf-8"?>
<a:theme xmlns:a="http://schemas.openxmlformats.org/drawingml/2006/main" name="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Exit Games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17475</TotalTime>
  <Words>444</Words>
  <Application>Microsoft Macintosh PowerPoint</Application>
  <PresentationFormat>On-screen Show (4:3)</PresentationFormat>
  <Paragraphs>83</Paragraphs>
  <Slides>34</Slides>
  <Notes>0</Notes>
  <HiddenSlides>0</HiddenSlides>
  <MMClips>0</MMClips>
  <ScaleCrop>false</ScaleCrop>
  <HeadingPairs>
    <vt:vector size="4" baseType="variant">
      <vt:variant>
        <vt:lpstr>Theme</vt:lpstr>
      </vt:variant>
      <vt:variant>
        <vt:i4>10</vt:i4>
      </vt:variant>
      <vt:variant>
        <vt:lpstr>Slide Titles</vt:lpstr>
      </vt:variant>
      <vt:variant>
        <vt:i4>34</vt:i4>
      </vt:variant>
    </vt:vector>
  </HeadingPairs>
  <TitlesOfParts>
    <vt:vector size="44" baseType="lpstr">
      <vt:lpstr>Exit Games (black)</vt:lpstr>
      <vt:lpstr>1_Exit Games (black)</vt:lpstr>
      <vt:lpstr>2_Exit Games (black)</vt:lpstr>
      <vt:lpstr>3_Exit Games (black)</vt:lpstr>
      <vt:lpstr>4_Exit Games (black)</vt:lpstr>
      <vt:lpstr>5_Exit Games (black)</vt:lpstr>
      <vt:lpstr>6_Exit Games (black)</vt:lpstr>
      <vt:lpstr>7_Exit Games (black)</vt:lpstr>
      <vt:lpstr>8_Exit Games (black)</vt:lpstr>
      <vt:lpstr>9_Exit Games (black)</vt:lpstr>
      <vt:lpstr>PowerPoint Presentation</vt:lpstr>
      <vt:lpstr>PowerPoint Presentation</vt:lpstr>
      <vt:lpstr>企画段階</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企画段階</vt:lpstr>
      <vt:lpstr>成果発表</vt:lpstr>
      <vt:lpstr>成果発表</vt:lpstr>
      <vt:lpstr>成果発表</vt:lpstr>
      <vt:lpstr>成果発表</vt:lpstr>
      <vt:lpstr>PowerPoint Presentation</vt:lpstr>
      <vt:lpstr>成果発表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M&amp;A</dc:title>
  <dc:creator>Owner</dc:creator>
  <cp:lastModifiedBy>Takashi Jona</cp:lastModifiedBy>
  <cp:revision>512</cp:revision>
  <cp:lastPrinted>2016-11-09T11:38:13Z</cp:lastPrinted>
  <dcterms:created xsi:type="dcterms:W3CDTF">2013-08-26T01:58:16Z</dcterms:created>
  <dcterms:modified xsi:type="dcterms:W3CDTF">2017-03-23T03:10:28Z</dcterms:modified>
</cp:coreProperties>
</file>